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28"/>
  </p:notesMasterIdLst>
  <p:sldIdLst>
    <p:sldId id="256" r:id="rId2"/>
    <p:sldId id="258" r:id="rId3"/>
    <p:sldId id="261" r:id="rId4"/>
    <p:sldId id="262" r:id="rId5"/>
    <p:sldId id="263" r:id="rId6"/>
    <p:sldId id="264" r:id="rId7"/>
    <p:sldId id="265" r:id="rId8"/>
    <p:sldId id="266" r:id="rId9"/>
    <p:sldId id="267" r:id="rId10"/>
    <p:sldId id="268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8" r:id="rId21"/>
    <p:sldId id="279" r:id="rId22"/>
    <p:sldId id="280" r:id="rId23"/>
    <p:sldId id="281" r:id="rId24"/>
    <p:sldId id="282" r:id="rId25"/>
    <p:sldId id="283" r:id="rId26"/>
    <p:sldId id="284" r:id="rId27"/>
    <p:sldId id="285" r:id="rId28"/>
    <p:sldId id="286" r:id="rId29"/>
    <p:sldId id="287" r:id="rId30"/>
    <p:sldId id="288" r:id="rId31"/>
    <p:sldId id="289" r:id="rId32"/>
    <p:sldId id="290" r:id="rId33"/>
    <p:sldId id="291" r:id="rId34"/>
    <p:sldId id="292" r:id="rId35"/>
    <p:sldId id="293" r:id="rId36"/>
    <p:sldId id="294" r:id="rId37"/>
    <p:sldId id="295" r:id="rId38"/>
    <p:sldId id="296" r:id="rId39"/>
    <p:sldId id="297" r:id="rId40"/>
    <p:sldId id="298" r:id="rId41"/>
    <p:sldId id="299" r:id="rId42"/>
    <p:sldId id="300" r:id="rId43"/>
    <p:sldId id="301" r:id="rId44"/>
    <p:sldId id="302" r:id="rId45"/>
    <p:sldId id="303" r:id="rId46"/>
    <p:sldId id="304" r:id="rId47"/>
    <p:sldId id="305" r:id="rId48"/>
    <p:sldId id="306" r:id="rId49"/>
    <p:sldId id="307" r:id="rId50"/>
    <p:sldId id="308" r:id="rId51"/>
    <p:sldId id="309" r:id="rId52"/>
    <p:sldId id="310" r:id="rId53"/>
    <p:sldId id="311" r:id="rId54"/>
    <p:sldId id="312" r:id="rId55"/>
    <p:sldId id="313" r:id="rId56"/>
    <p:sldId id="314" r:id="rId57"/>
    <p:sldId id="315" r:id="rId58"/>
    <p:sldId id="316" r:id="rId59"/>
    <p:sldId id="317" r:id="rId60"/>
    <p:sldId id="318" r:id="rId61"/>
    <p:sldId id="319" r:id="rId62"/>
    <p:sldId id="320" r:id="rId63"/>
    <p:sldId id="321" r:id="rId64"/>
    <p:sldId id="322" r:id="rId65"/>
    <p:sldId id="323" r:id="rId66"/>
    <p:sldId id="324" r:id="rId67"/>
    <p:sldId id="325" r:id="rId68"/>
    <p:sldId id="326" r:id="rId69"/>
    <p:sldId id="327" r:id="rId70"/>
    <p:sldId id="328" r:id="rId71"/>
    <p:sldId id="329" r:id="rId72"/>
    <p:sldId id="330" r:id="rId73"/>
    <p:sldId id="331" r:id="rId74"/>
    <p:sldId id="332" r:id="rId75"/>
    <p:sldId id="333" r:id="rId76"/>
    <p:sldId id="334" r:id="rId77"/>
    <p:sldId id="335" r:id="rId78"/>
    <p:sldId id="336" r:id="rId79"/>
    <p:sldId id="337" r:id="rId80"/>
    <p:sldId id="338" r:id="rId81"/>
    <p:sldId id="339" r:id="rId82"/>
    <p:sldId id="340" r:id="rId83"/>
    <p:sldId id="341" r:id="rId84"/>
    <p:sldId id="342" r:id="rId85"/>
    <p:sldId id="343" r:id="rId86"/>
    <p:sldId id="344" r:id="rId87"/>
    <p:sldId id="345" r:id="rId88"/>
    <p:sldId id="346" r:id="rId89"/>
    <p:sldId id="347" r:id="rId90"/>
    <p:sldId id="348" r:id="rId91"/>
    <p:sldId id="349" r:id="rId92"/>
    <p:sldId id="350" r:id="rId93"/>
    <p:sldId id="351" r:id="rId94"/>
    <p:sldId id="352" r:id="rId95"/>
    <p:sldId id="353" r:id="rId96"/>
    <p:sldId id="354" r:id="rId97"/>
    <p:sldId id="355" r:id="rId98"/>
    <p:sldId id="356" r:id="rId99"/>
    <p:sldId id="357" r:id="rId100"/>
    <p:sldId id="358" r:id="rId101"/>
    <p:sldId id="359" r:id="rId102"/>
    <p:sldId id="360" r:id="rId103"/>
    <p:sldId id="361" r:id="rId104"/>
    <p:sldId id="362" r:id="rId105"/>
    <p:sldId id="363" r:id="rId106"/>
    <p:sldId id="364" r:id="rId107"/>
    <p:sldId id="365" r:id="rId108"/>
    <p:sldId id="366" r:id="rId109"/>
    <p:sldId id="367" r:id="rId110"/>
    <p:sldId id="368" r:id="rId111"/>
    <p:sldId id="369" r:id="rId112"/>
    <p:sldId id="370" r:id="rId113"/>
    <p:sldId id="371" r:id="rId114"/>
    <p:sldId id="372" r:id="rId115"/>
    <p:sldId id="373" r:id="rId116"/>
    <p:sldId id="374" r:id="rId117"/>
    <p:sldId id="375" r:id="rId118"/>
    <p:sldId id="376" r:id="rId119"/>
    <p:sldId id="377" r:id="rId120"/>
    <p:sldId id="378" r:id="rId121"/>
    <p:sldId id="379" r:id="rId122"/>
    <p:sldId id="380" r:id="rId123"/>
    <p:sldId id="381" r:id="rId124"/>
    <p:sldId id="382" r:id="rId125"/>
    <p:sldId id="383" r:id="rId126"/>
    <p:sldId id="385" r:id="rId127"/>
  </p:sldIdLst>
  <p:sldSz cx="7556500" cy="10693400"/>
  <p:notesSz cx="7556500" cy="1069340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7A49E"/>
    <a:srgbClr val="ACABA6"/>
    <a:srgbClr val="A9A8A3"/>
    <a:srgbClr val="F9FCF9"/>
    <a:srgbClr val="F6F8F5"/>
    <a:srgbClr val="C0BBA1"/>
    <a:srgbClr val="1D472A"/>
    <a:srgbClr val="CFE6CF"/>
    <a:srgbClr val="335044"/>
    <a:srgbClr val="CFE7D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005" autoAdjust="0"/>
  </p:normalViewPr>
  <p:slideViewPr>
    <p:cSldViewPr>
      <p:cViewPr varScale="1">
        <p:scale>
          <a:sx n="68" d="100"/>
          <a:sy n="68" d="100"/>
        </p:scale>
        <p:origin x="3186" y="72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279900" y="0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8EE9B74-B665-4E73-A627-EA634754248B}" type="datetimeFigureOut">
              <a:rPr lang="en-US" smtClean="0"/>
              <a:t>2/19/2025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503488" y="1336675"/>
            <a:ext cx="2549525" cy="36083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55650" y="5146675"/>
            <a:ext cx="6045200" cy="42100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10156825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279900" y="10156825"/>
            <a:ext cx="3275013" cy="5365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C73BFCE-BBE1-466E-8239-A6B54AC957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97793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73BFCE-BBE1-466E-8239-A6B54AC95720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997526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8142" y="2459482"/>
            <a:ext cx="6806565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i-bioland.com/" TargetMode="External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g"/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g"/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5.jpg"/><Relationship Id="rId4" Type="http://schemas.openxmlformats.org/officeDocument/2006/relationships/image" Target="../media/image34.jp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8.jpg"/><Relationship Id="rId4" Type="http://schemas.openxmlformats.org/officeDocument/2006/relationships/image" Target="../media/image37.jp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image" Target="../media/image44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.jpg"/><Relationship Id="rId5" Type="http://schemas.openxmlformats.org/officeDocument/2006/relationships/image" Target="../media/image47.jpg"/><Relationship Id="rId4" Type="http://schemas.openxmlformats.org/officeDocument/2006/relationships/image" Target="../media/image46.jp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g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g"/><Relationship Id="rId2" Type="http://schemas.openxmlformats.org/officeDocument/2006/relationships/image" Target="../media/image52.jpg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g"/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jpg"/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g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jpg"/><Relationship Id="rId2" Type="http://schemas.openxmlformats.org/officeDocument/2006/relationships/image" Target="../media/image57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60.jpg"/><Relationship Id="rId4" Type="http://schemas.openxmlformats.org/officeDocument/2006/relationships/image" Target="../media/image59.jp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g"/><Relationship Id="rId2" Type="http://schemas.openxmlformats.org/officeDocument/2006/relationships/image" Target="../media/image61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3.jp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g"/><Relationship Id="rId2" Type="http://schemas.openxmlformats.org/officeDocument/2006/relationships/image" Target="../media/image64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6.jp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g"/><Relationship Id="rId2" Type="http://schemas.openxmlformats.org/officeDocument/2006/relationships/image" Target="../media/image67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9.jp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g"/><Relationship Id="rId2" Type="http://schemas.openxmlformats.org/officeDocument/2006/relationships/image" Target="../media/image70.jpg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jpg"/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g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6.jp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0.png"/><Relationship Id="rId4" Type="http://schemas.openxmlformats.org/officeDocument/2006/relationships/image" Target="../media/image79.jp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jpg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jp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jpg"/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g"/><Relationship Id="rId2" Type="http://schemas.openxmlformats.org/officeDocument/2006/relationships/image" Target="../media/image84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8.jpg"/><Relationship Id="rId5" Type="http://schemas.openxmlformats.org/officeDocument/2006/relationships/image" Target="../media/image87.jpg"/><Relationship Id="rId4" Type="http://schemas.openxmlformats.org/officeDocument/2006/relationships/image" Target="../media/image86.jp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g"/><Relationship Id="rId2" Type="http://schemas.openxmlformats.org/officeDocument/2006/relationships/image" Target="../media/image89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92.jpg"/><Relationship Id="rId4" Type="http://schemas.openxmlformats.org/officeDocument/2006/relationships/image" Target="../media/image91.jp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jpg"/><Relationship Id="rId7" Type="http://schemas.openxmlformats.org/officeDocument/2006/relationships/image" Target="../media/image98.jpg"/><Relationship Id="rId2" Type="http://schemas.openxmlformats.org/officeDocument/2006/relationships/image" Target="../media/image93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7.jpg"/><Relationship Id="rId5" Type="http://schemas.openxmlformats.org/officeDocument/2006/relationships/image" Target="../media/image96.jpg"/><Relationship Id="rId4" Type="http://schemas.openxmlformats.org/officeDocument/2006/relationships/image" Target="../media/image95.jp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jpg"/><Relationship Id="rId2" Type="http://schemas.openxmlformats.org/officeDocument/2006/relationships/image" Target="../media/image99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02.jpg"/><Relationship Id="rId4" Type="http://schemas.openxmlformats.org/officeDocument/2006/relationships/image" Target="../media/image101.jp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jpg"/><Relationship Id="rId2" Type="http://schemas.openxmlformats.org/officeDocument/2006/relationships/image" Target="../media/image104.jpg"/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jpg"/><Relationship Id="rId2" Type="http://schemas.openxmlformats.org/officeDocument/2006/relationships/image" Target="../media/image106.jpg"/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jpg"/><Relationship Id="rId2" Type="http://schemas.openxmlformats.org/officeDocument/2006/relationships/image" Target="../media/image108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0.jp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jpg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jpg"/><Relationship Id="rId2" Type="http://schemas.openxmlformats.org/officeDocument/2006/relationships/image" Target="../media/image112.jpg"/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g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jpg"/><Relationship Id="rId2" Type="http://schemas.openxmlformats.org/officeDocument/2006/relationships/image" Target="../media/image115.jpg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.jpg"/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.jpg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jpg"/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jpg"/><Relationship Id="rId2" Type="http://schemas.openxmlformats.org/officeDocument/2006/relationships/image" Target="../media/image120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2.jp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g"/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jpg"/><Relationship Id="rId2" Type="http://schemas.openxmlformats.org/officeDocument/2006/relationships/image" Target="../media/image125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7.jp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jpg"/><Relationship Id="rId2" Type="http://schemas.openxmlformats.org/officeDocument/2006/relationships/image" Target="../media/image128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31.jpg"/><Relationship Id="rId4" Type="http://schemas.openxmlformats.org/officeDocument/2006/relationships/image" Target="../media/image130.jp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jpg"/><Relationship Id="rId2" Type="http://schemas.openxmlformats.org/officeDocument/2006/relationships/image" Target="../media/image132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34.jp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5.jpg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jpg"/><Relationship Id="rId2" Type="http://schemas.openxmlformats.org/officeDocument/2006/relationships/image" Target="../media/image136.jpg"/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jpg"/><Relationship Id="rId2" Type="http://schemas.openxmlformats.org/officeDocument/2006/relationships/image" Target="../media/image138.jpg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jpg"/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1.jpg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2.jpg"/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3.jpg"/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jpg"/><Relationship Id="rId2" Type="http://schemas.openxmlformats.org/officeDocument/2006/relationships/image" Target="../media/image144.jpg"/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jpg"/><Relationship Id="rId2" Type="http://schemas.openxmlformats.org/officeDocument/2006/relationships/image" Target="../media/image146.jpg"/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8.jpg"/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jpg"/><Relationship Id="rId2" Type="http://schemas.openxmlformats.org/officeDocument/2006/relationships/image" Target="../media/image149.jpg"/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1.jpg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jpg"/><Relationship Id="rId2" Type="http://schemas.openxmlformats.org/officeDocument/2006/relationships/hyperlink" Target="http://www.sci-bioland.com/" TargetMode="External"/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g"/><Relationship Id="rId2" Type="http://schemas.openxmlformats.org/officeDocument/2006/relationships/image" Target="../media/image153.jpg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jpg"/><Relationship Id="rId2" Type="http://schemas.openxmlformats.org/officeDocument/2006/relationships/image" Target="../media/image155.jpg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jpg"/><Relationship Id="rId2" Type="http://schemas.openxmlformats.org/officeDocument/2006/relationships/image" Target="../media/image157.jpg"/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jpg"/><Relationship Id="rId2" Type="http://schemas.openxmlformats.org/officeDocument/2006/relationships/image" Target="../media/image159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61.jp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jpg"/><Relationship Id="rId2" Type="http://schemas.openxmlformats.org/officeDocument/2006/relationships/hyperlink" Target="http://www.sci-bioland.com/" TargetMode="Externa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63.jp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jpg"/><Relationship Id="rId2" Type="http://schemas.openxmlformats.org/officeDocument/2006/relationships/image" Target="../media/image164.jpg"/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jpg"/><Relationship Id="rId2" Type="http://schemas.openxmlformats.org/officeDocument/2006/relationships/image" Target="../media/image166.jpg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jpg"/><Relationship Id="rId2" Type="http://schemas.openxmlformats.org/officeDocument/2006/relationships/image" Target="../media/image168.jpg"/><Relationship Id="rId1" Type="http://schemas.openxmlformats.org/officeDocument/2006/relationships/slideLayout" Target="../slideLayouts/slideLayout5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jpg"/><Relationship Id="rId2" Type="http://schemas.openxmlformats.org/officeDocument/2006/relationships/image" Target="../media/image170.jpg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jpg"/><Relationship Id="rId2" Type="http://schemas.openxmlformats.org/officeDocument/2006/relationships/image" Target="../media/image172.jpg"/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jpg"/><Relationship Id="rId2" Type="http://schemas.openxmlformats.org/officeDocument/2006/relationships/image" Target="../media/image174.jpg"/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jpg"/><Relationship Id="rId2" Type="http://schemas.openxmlformats.org/officeDocument/2006/relationships/hyperlink" Target="http://www.sci-bioland.com/" TargetMode="Externa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77.jp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8.jpg"/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jpg"/><Relationship Id="rId2" Type="http://schemas.openxmlformats.org/officeDocument/2006/relationships/image" Target="../media/image179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81.jp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jpg"/><Relationship Id="rId2" Type="http://schemas.openxmlformats.org/officeDocument/2006/relationships/image" Target="../media/image182.jpg"/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4.jpg"/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jpg"/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.jpg"/><Relationship Id="rId2" Type="http://schemas.openxmlformats.org/officeDocument/2006/relationships/hyperlink" Target="http://www.sci-bioland.com/" TargetMode="Externa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88.jp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jpg"/><Relationship Id="rId2" Type="http://schemas.openxmlformats.org/officeDocument/2006/relationships/image" Target="../media/image189.jpg"/><Relationship Id="rId1" Type="http://schemas.openxmlformats.org/officeDocument/2006/relationships/slideLayout" Target="../slideLayouts/slideLayout5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jpg"/><Relationship Id="rId2" Type="http://schemas.openxmlformats.org/officeDocument/2006/relationships/image" Target="../media/image19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5.jpg"/><Relationship Id="rId5" Type="http://schemas.openxmlformats.org/officeDocument/2006/relationships/image" Target="../media/image194.jpg"/><Relationship Id="rId4" Type="http://schemas.openxmlformats.org/officeDocument/2006/relationships/image" Target="../media/image193.jp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7.png"/><Relationship Id="rId3" Type="http://schemas.openxmlformats.org/officeDocument/2006/relationships/image" Target="../media/image192.jpg"/><Relationship Id="rId7" Type="http://schemas.openxmlformats.org/officeDocument/2006/relationships/image" Target="../media/image196.jpg"/><Relationship Id="rId2" Type="http://schemas.openxmlformats.org/officeDocument/2006/relationships/image" Target="../media/image19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5.jpg"/><Relationship Id="rId5" Type="http://schemas.openxmlformats.org/officeDocument/2006/relationships/image" Target="../media/image194.jpg"/><Relationship Id="rId4" Type="http://schemas.openxmlformats.org/officeDocument/2006/relationships/image" Target="../media/image193.jp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jpg"/><Relationship Id="rId2" Type="http://schemas.openxmlformats.org/officeDocument/2006/relationships/image" Target="../media/image198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00.jp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jpg"/><Relationship Id="rId2" Type="http://schemas.openxmlformats.org/officeDocument/2006/relationships/image" Target="../media/image200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01.jp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.jpg"/><Relationship Id="rId1" Type="http://schemas.openxmlformats.org/officeDocument/2006/relationships/slideLayout" Target="../slideLayouts/slideLayout5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jpg"/><Relationship Id="rId2" Type="http://schemas.openxmlformats.org/officeDocument/2006/relationships/image" Target="../media/image203.jpg"/><Relationship Id="rId1" Type="http://schemas.openxmlformats.org/officeDocument/2006/relationships/slideLayout" Target="../slideLayouts/slideLayout5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5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7.jpg"/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jpg"/><Relationship Id="rId2" Type="http://schemas.openxmlformats.org/officeDocument/2006/relationships/image" Target="../media/image208.jpg"/><Relationship Id="rId1" Type="http://schemas.openxmlformats.org/officeDocument/2006/relationships/slideLayout" Target="../slideLayouts/slideLayout5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jpg"/><Relationship Id="rId2" Type="http://schemas.openxmlformats.org/officeDocument/2006/relationships/image" Target="../media/image210.jpg"/><Relationship Id="rId1" Type="http://schemas.openxmlformats.org/officeDocument/2006/relationships/slideLayout" Target="../slideLayouts/slideLayout5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jpg"/><Relationship Id="rId2" Type="http://schemas.openxmlformats.org/officeDocument/2006/relationships/image" Target="../media/image212.jpg"/><Relationship Id="rId1" Type="http://schemas.openxmlformats.org/officeDocument/2006/relationships/slideLayout" Target="../slideLayouts/slideLayout5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D33AC63B-E369-D5E8-55C9-73A26FB3CE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515" t="3256" r="6728"/>
          <a:stretch/>
        </p:blipFill>
        <p:spPr>
          <a:xfrm>
            <a:off x="112929" y="165100"/>
            <a:ext cx="7330641" cy="8293249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967D230-95C4-57C8-BE2B-0764A75EEBBB}"/>
              </a:ext>
            </a:extLst>
          </p:cNvPr>
          <p:cNvSpPr txBox="1"/>
          <p:nvPr/>
        </p:nvSpPr>
        <p:spPr>
          <a:xfrm>
            <a:off x="1339850" y="7632700"/>
            <a:ext cx="52260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err="1">
                <a:solidFill>
                  <a:schemeClr val="accent5">
                    <a:lumMod val="75000"/>
                  </a:schemeClr>
                </a:solidFill>
              </a:rPr>
              <a:t>Darsun</a:t>
            </a:r>
            <a:r>
              <a:rPr lang="en-US" sz="3600" dirty="0">
                <a:solidFill>
                  <a:schemeClr val="accent5">
                    <a:lumMod val="75000"/>
                  </a:schemeClr>
                </a:solidFill>
              </a:rPr>
              <a:t> Product Catalog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79DDCEE8-F5E7-3C1E-246A-AB1DAB70DCD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849" y="9537700"/>
            <a:ext cx="1828800" cy="609600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516636"/>
            <a:ext cx="6635496" cy="9381744"/>
          </a:xfrm>
          <a:prstGeom prst="rect">
            <a:avLst/>
          </a:prstGeo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" y="10178414"/>
            <a:ext cx="5365750" cy="231775"/>
          </a:xfrm>
          <a:custGeom>
            <a:avLst/>
            <a:gdLst/>
            <a:ahLst/>
            <a:cxnLst/>
            <a:rect l="l" t="t" r="r" b="b"/>
            <a:pathLst>
              <a:path w="5365750" h="231775">
                <a:moveTo>
                  <a:pt x="5365750" y="231775"/>
                </a:moveTo>
                <a:lnTo>
                  <a:pt x="0" y="231775"/>
                </a:lnTo>
                <a:lnTo>
                  <a:pt x="0" y="0"/>
                </a:lnTo>
                <a:lnTo>
                  <a:pt x="5365750" y="0"/>
                </a:lnTo>
                <a:lnTo>
                  <a:pt x="5365750" y="23177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 txBox="1"/>
          <p:nvPr/>
        </p:nvSpPr>
        <p:spPr>
          <a:xfrm>
            <a:off x="3428479" y="10162146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749925" y="10178416"/>
            <a:ext cx="1417955" cy="231774"/>
          </a:xfrm>
          <a:custGeom>
            <a:avLst/>
            <a:gdLst/>
            <a:ahLst/>
            <a:cxnLst/>
            <a:rect l="l" t="t" r="r" b="b"/>
            <a:pathLst>
              <a:path w="1423670" h="231775">
                <a:moveTo>
                  <a:pt x="1423670" y="231775"/>
                </a:moveTo>
                <a:lnTo>
                  <a:pt x="0" y="231775"/>
                </a:lnTo>
                <a:lnTo>
                  <a:pt x="0" y="0"/>
                </a:lnTo>
                <a:lnTo>
                  <a:pt x="1423670" y="0"/>
                </a:lnTo>
                <a:lnTo>
                  <a:pt x="1423670" y="23177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607050" y="10207418"/>
            <a:ext cx="209042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lvl="1">
              <a:spcBef>
                <a:spcPts val="95"/>
              </a:spcBef>
            </a:pPr>
            <a:r>
              <a:rPr lang="en-US" sz="1000" dirty="0">
                <a:solidFill>
                  <a:schemeClr val="bg1"/>
                </a:solidFill>
                <a:latin typeface="Montserrat" panose="020F0502020204030204" pitchFamily="2" charset="0"/>
                <a:cs typeface="Calibri"/>
              </a:rPr>
              <a:t>DARSUN</a:t>
            </a:r>
            <a:r>
              <a:rPr lang="en-US" sz="1000" dirty="0">
                <a:solidFill>
                  <a:srgbClr val="141617"/>
                </a:solidFill>
                <a:latin typeface="Montserrat" panose="020F0502020204030204" pitchFamily="2" charset="0"/>
                <a:cs typeface="Calibri"/>
              </a:rPr>
              <a:t> </a:t>
            </a:r>
            <a:r>
              <a:rPr lang="en-US" sz="1000" dirty="0">
                <a:solidFill>
                  <a:schemeClr val="bg1"/>
                </a:solidFill>
                <a:latin typeface="Montserrat" panose="020F0502020204030204" pitchFamily="2" charset="0"/>
                <a:cs typeface="Calibri"/>
              </a:rPr>
              <a:t>SCIENTIFIC</a:t>
            </a:r>
            <a:endParaRPr sz="1000" dirty="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76383"/>
            <a:ext cx="6783070" cy="0"/>
          </a:xfrm>
          <a:custGeom>
            <a:avLst/>
            <a:gdLst/>
            <a:ahLst/>
            <a:cxnLst/>
            <a:rect l="l" t="t" r="r" b="b"/>
            <a:pathLst>
              <a:path w="6783070">
                <a:moveTo>
                  <a:pt x="0" y="0"/>
                </a:moveTo>
                <a:lnTo>
                  <a:pt x="6783070" y="0"/>
                </a:lnTo>
              </a:path>
            </a:pathLst>
          </a:custGeom>
          <a:ln w="6096">
            <a:solidFill>
              <a:srgbClr val="8063A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516636"/>
            <a:ext cx="6633972" cy="9384792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CE433C49-EB66-9C06-A4C2-D18B23EB4BD7}"/>
              </a:ext>
            </a:extLst>
          </p:cNvPr>
          <p:cNvSpPr/>
          <p:nvPr/>
        </p:nvSpPr>
        <p:spPr>
          <a:xfrm>
            <a:off x="2101850" y="8928100"/>
            <a:ext cx="1672336" cy="533400"/>
          </a:xfrm>
          <a:prstGeom prst="rect">
            <a:avLst/>
          </a:prstGeom>
          <a:solidFill>
            <a:srgbClr val="CFE7D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04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44600" y="142875"/>
            <a:ext cx="5928995" cy="273050"/>
          </a:xfrm>
          <a:custGeom>
            <a:avLst/>
            <a:gdLst/>
            <a:ahLst/>
            <a:cxnLst/>
            <a:rect l="l" t="t" r="r" b="b"/>
            <a:pathLst>
              <a:path w="5928995" h="273050">
                <a:moveTo>
                  <a:pt x="5928995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8995" y="0"/>
                </a:lnTo>
                <a:lnTo>
                  <a:pt x="5928995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44500" y="521335"/>
            <a:ext cx="6480810" cy="1359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consumables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are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made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of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100%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virgin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polypropylene.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thin-</a:t>
            </a:r>
            <a:r>
              <a:rPr sz="1050" dirty="0">
                <a:latin typeface="Times New Roman"/>
                <a:cs typeface="Times New Roman"/>
              </a:rPr>
              <a:t>wall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designed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effective </a:t>
            </a:r>
            <a:r>
              <a:rPr sz="1050" dirty="0">
                <a:latin typeface="Times New Roman"/>
                <a:cs typeface="Times New Roman"/>
              </a:rPr>
              <a:t>thermal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conductivity</a:t>
            </a:r>
            <a:r>
              <a:rPr sz="1050" dirty="0">
                <a:latin typeface="Times New Roman"/>
                <a:cs typeface="Times New Roman"/>
              </a:rPr>
              <a:t> 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ensures efficient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PCR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reaction.</a:t>
            </a:r>
            <a:endParaRPr sz="1050" dirty="0">
              <a:latin typeface="Times New Roman"/>
              <a:cs typeface="Times New Roman"/>
            </a:endParaRPr>
          </a:p>
          <a:p>
            <a:pPr marL="12700" marR="1075690">
              <a:lnSpc>
                <a:spcPts val="1310"/>
              </a:lnSpc>
              <a:spcBef>
                <a:spcPts val="35"/>
              </a:spcBef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tight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sealing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between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ensure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minimal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evaporation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prevents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leakages.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holes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ensure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consistent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sealing.Convenient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positioning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each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hole.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ts val="1240"/>
              </a:lnSpc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Pcr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different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forms</a:t>
            </a:r>
            <a:r>
              <a:rPr sz="1050" spc="-10" dirty="0">
                <a:latin typeface="SimSun"/>
                <a:cs typeface="SimSun"/>
              </a:rPr>
              <a:t>：</a:t>
            </a:r>
            <a:r>
              <a:rPr sz="1050" spc="-10" dirty="0">
                <a:latin typeface="Times New Roman"/>
                <a:cs typeface="Times New Roman"/>
              </a:rPr>
              <a:t>flat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dome,Flat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type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useful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when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labeling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required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,while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dome</a:t>
            </a:r>
            <a:r>
              <a:rPr sz="1050" spc="-20" dirty="0">
                <a:latin typeface="Times New Roman"/>
                <a:cs typeface="Times New Roman"/>
              </a:rPr>
              <a:t> type</a:t>
            </a:r>
            <a:endParaRPr sz="1050" dirty="0">
              <a:latin typeface="Times New Roman"/>
              <a:cs typeface="Times New Roman"/>
            </a:endParaRPr>
          </a:p>
          <a:p>
            <a:pPr marL="12700" marR="335915">
              <a:lnSpc>
                <a:spcPts val="1310"/>
              </a:lnSpc>
              <a:spcBef>
                <a:spcPts val="40"/>
              </a:spcBef>
            </a:pPr>
            <a:r>
              <a:rPr sz="1050" spc="-10" dirty="0">
                <a:latin typeface="Times New Roman"/>
                <a:cs typeface="Times New Roman"/>
              </a:rPr>
              <a:t>prevents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reaction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solution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binding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10" dirty="0">
                <a:latin typeface="Times New Roman"/>
                <a:cs typeface="Times New Roman"/>
              </a:rPr>
              <a:t> surface,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single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pcr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attached,and strip tubes,composed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8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bodies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8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caps</a:t>
            </a:r>
            <a:r>
              <a:rPr sz="1050" spc="-10" dirty="0">
                <a:latin typeface="Times New Roman"/>
                <a:cs typeface="Times New Roman"/>
              </a:rPr>
              <a:t> connected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horizontally.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ts val="1240"/>
              </a:lnSpc>
            </a:pPr>
            <a:r>
              <a:rPr sz="1050" spc="-20" dirty="0">
                <a:latin typeface="Times New Roman"/>
                <a:cs typeface="Times New Roman"/>
              </a:rPr>
              <a:t>RNase/DNase-</a:t>
            </a:r>
            <a:r>
              <a:rPr sz="1050" spc="-10" dirty="0">
                <a:latin typeface="Times New Roman"/>
                <a:cs typeface="Times New Roman"/>
              </a:rPr>
              <a:t>free</a:t>
            </a:r>
            <a:r>
              <a:rPr sz="1050" spc="-35" dirty="0">
                <a:latin typeface="SimSun"/>
                <a:cs typeface="SimSun"/>
              </a:rPr>
              <a:t>、</a:t>
            </a:r>
            <a:r>
              <a:rPr sz="1050" dirty="0">
                <a:latin typeface="Times New Roman"/>
                <a:cs typeface="Times New Roman"/>
              </a:rPr>
              <a:t>Human</a:t>
            </a:r>
            <a:r>
              <a:rPr sz="1050" spc="229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10" dirty="0">
                <a:latin typeface="Times New Roman"/>
                <a:cs typeface="Times New Roman"/>
              </a:rPr>
              <a:t>free</a:t>
            </a:r>
            <a:r>
              <a:rPr sz="1050" spc="-35" dirty="0">
                <a:latin typeface="SimSun"/>
                <a:cs typeface="SimSun"/>
              </a:rPr>
              <a:t>、</a:t>
            </a: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</a:t>
            </a:r>
            <a:r>
              <a:rPr sz="1050" spc="-25" dirty="0">
                <a:latin typeface="SimSun"/>
                <a:cs typeface="SimSun"/>
              </a:rPr>
              <a:t>、</a:t>
            </a: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cytotoxic.</a:t>
            </a:r>
            <a:endParaRPr sz="1050" dirty="0">
              <a:latin typeface="Times New Roman"/>
              <a:cs typeface="Times New Roman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2074164"/>
            <a:ext cx="6086856" cy="153184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13879" y="3672840"/>
            <a:ext cx="726440" cy="139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50" dirty="0">
                <a:latin typeface="Microsoft YaHei Light"/>
                <a:cs typeface="Microsoft YaHei Light"/>
              </a:rPr>
              <a:t>PCR</a:t>
            </a:r>
            <a:r>
              <a:rPr sz="750" spc="-4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Single</a:t>
            </a:r>
            <a:r>
              <a:rPr sz="750" spc="-40" dirty="0">
                <a:latin typeface="Microsoft YaHei Light"/>
                <a:cs typeface="Microsoft YaHei Light"/>
              </a:rPr>
              <a:t> </a:t>
            </a:r>
            <a:r>
              <a:rPr sz="750" spc="-20" dirty="0">
                <a:latin typeface="Microsoft YaHei Light"/>
                <a:cs typeface="Microsoft YaHei Light"/>
              </a:rPr>
              <a:t>Tube</a:t>
            </a:r>
            <a:endParaRPr sz="750">
              <a:latin typeface="Microsoft YaHei Light"/>
              <a:cs typeface="Microsoft YaHei Light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89808" y="3672840"/>
            <a:ext cx="664210" cy="139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50" dirty="0">
                <a:latin typeface="Microsoft YaHei Light"/>
                <a:cs typeface="Microsoft YaHei Light"/>
              </a:rPr>
              <a:t>PCR</a:t>
            </a:r>
            <a:r>
              <a:rPr sz="750" spc="-3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Strip</a:t>
            </a:r>
            <a:r>
              <a:rPr sz="750" spc="-20" dirty="0">
                <a:latin typeface="Microsoft YaHei Light"/>
                <a:cs typeface="Microsoft YaHei Light"/>
              </a:rPr>
              <a:t> Tube</a:t>
            </a:r>
            <a:endParaRPr sz="750">
              <a:latin typeface="Microsoft YaHei Light"/>
              <a:cs typeface="Microsoft YaHei Ligh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508739" y="3672840"/>
            <a:ext cx="438784" cy="139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50" dirty="0">
                <a:latin typeface="Microsoft YaHei Light"/>
                <a:cs typeface="Microsoft YaHei Light"/>
              </a:rPr>
              <a:t>PCR</a:t>
            </a:r>
            <a:r>
              <a:rPr sz="750" spc="-3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Plate</a:t>
            </a:r>
            <a:endParaRPr sz="750">
              <a:latin typeface="Microsoft YaHei Light"/>
              <a:cs typeface="Microsoft YaHei Light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3942715"/>
            <a:ext cx="137668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SimSun"/>
                <a:cs typeface="SimSun"/>
              </a:rPr>
              <a:t>™</a:t>
            </a:r>
            <a:r>
              <a:rPr sz="1200" spc="150" dirty="0">
                <a:latin typeface="SimSun"/>
                <a:cs typeface="SimSun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6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90525" y="4140200"/>
          <a:ext cx="6561454" cy="14446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49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55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61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272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1454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Tube；0.1ml；Flat；Clear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1000EA/Pk；10Pk/Cs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Tube；0.1ml；Flat；Matte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1000EA/Pk；10Pk/Cs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Tube；0.1ml；Dome；Clear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1000EA/Pk；10Pk/Cs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Tube；0.2ml；Flat；Clear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1000EA/Pk；10Pk/Cs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Tube；0.2ml；Dome；Clear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1000EA/Pk；10Pk/Cs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Tube；0.5ml；Flat；Clear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9756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1000EA/Pk；10Pk/Cs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5562714"/>
            <a:ext cx="199136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SimSun"/>
                <a:cs typeface="SimSun"/>
              </a:rPr>
              <a:t>™</a:t>
            </a:r>
            <a:r>
              <a:rPr sz="1200" spc="85" dirty="0">
                <a:latin typeface="SimSun"/>
                <a:cs typeface="SimSun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8-</a:t>
            </a:r>
            <a:r>
              <a:rPr sz="1200" dirty="0">
                <a:latin typeface="Arial MT"/>
                <a:cs typeface="Arial MT"/>
              </a:rPr>
              <a:t>Strips</a:t>
            </a:r>
            <a:r>
              <a:rPr sz="1200" spc="5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90525" y="5761355"/>
          <a:ext cx="6567170" cy="2051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05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326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tube；0.1ml；Flat；Clear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tube；0.1ml；Dome；Clear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ml；Connecting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cap；Matte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tube；0.1ml；Flat；White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tube；0.2ml；Flat；Clear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tube；0.2ml；Dome；Clear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tube；0.2ml；Connecting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tube；0.2ml；Flat；White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PCR002-08-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92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tube；Detachable；0.2ml；Flat；Clear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92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92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444500" y="7792326"/>
            <a:ext cx="142748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SimSun"/>
                <a:cs typeface="SimSun"/>
              </a:rPr>
              <a:t>™</a:t>
            </a:r>
            <a:r>
              <a:rPr sz="1200" spc="150" dirty="0">
                <a:latin typeface="SimSun"/>
                <a:cs typeface="SimSun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6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Plate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85572" y="7990205"/>
          <a:ext cx="6781798" cy="2377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09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0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29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45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209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0820"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  <a:tabLst>
                          <a:tab pos="1397000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row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skirt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8265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5755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3"/>
                        </a:rPr>
                        <a:t>www.sci-</a:t>
                      </a:r>
                      <a:r>
                        <a:rPr lang="en-IN"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3"/>
                        </a:rPr>
                        <a:t>DARSUN</a:t>
                      </a:r>
                      <a:r>
                        <a:rPr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3"/>
                        </a:rPr>
                        <a:t>.com</a:t>
                      </a:r>
                      <a:endParaRPr sz="1200" dirty="0">
                        <a:latin typeface="Calibri"/>
                        <a:cs typeface="Calibri"/>
                      </a:endParaRPr>
                    </a:p>
                  </a:txBody>
                  <a:tcPr marL="0" marR="0" marT="31114" marB="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900" spc="-5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900" dirty="0">
                        <a:latin typeface="Calibri"/>
                        <a:cs typeface="Calibri"/>
                      </a:endParaRPr>
                    </a:p>
                  </a:txBody>
                  <a:tcPr marL="0" marR="0" marT="35560" marB="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3595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5" name="object 6">
            <a:extLst>
              <a:ext uri="{FF2B5EF4-FFF2-40B4-BE49-F238E27FC236}">
                <a16:creationId xmlns:a16="http://schemas.microsoft.com/office/drawing/2014/main" id="{562587BD-4034-AFD7-7C40-333646D4B679}"/>
              </a:ext>
            </a:extLst>
          </p:cNvPr>
          <p:cNvSpPr txBox="1"/>
          <p:nvPr/>
        </p:nvSpPr>
        <p:spPr>
          <a:xfrm>
            <a:off x="385572" y="10057498"/>
            <a:ext cx="1873250" cy="197490"/>
          </a:xfrm>
          <a:prstGeom prst="rect">
            <a:avLst/>
          </a:prstGeom>
          <a:solidFill>
            <a:srgbClr val="35955F"/>
          </a:solidFill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62445" cy="247015"/>
            <a:chOff x="387350" y="142875"/>
            <a:chExt cx="6862445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48680" cy="247015"/>
            </a:xfrm>
            <a:custGeom>
              <a:avLst/>
              <a:gdLst/>
              <a:ahLst/>
              <a:cxnLst/>
              <a:rect l="l" t="t" r="r" b="b"/>
              <a:pathLst>
                <a:path w="5948680" h="247015">
                  <a:moveTo>
                    <a:pt x="594868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48680" y="0"/>
                  </a:lnTo>
                  <a:lnTo>
                    <a:pt x="594868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32854" y="142875"/>
              <a:ext cx="916940" cy="247015"/>
            </a:xfrm>
            <a:custGeom>
              <a:avLst/>
              <a:gdLst/>
              <a:ahLst/>
              <a:cxnLst/>
              <a:rect l="l" t="t" r="r" b="b"/>
              <a:pathLst>
                <a:path w="916940" h="247015">
                  <a:moveTo>
                    <a:pt x="91694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16940" y="0"/>
                  </a:lnTo>
                  <a:lnTo>
                    <a:pt x="916940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19343" y="147706"/>
            <a:ext cx="830451" cy="198131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2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12736" y="10121061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0"/>
                </a:moveTo>
                <a:lnTo>
                  <a:pt x="5130800" y="0"/>
                </a:lnTo>
                <a:lnTo>
                  <a:pt x="5127625" y="0"/>
                </a:lnTo>
                <a:lnTo>
                  <a:pt x="0" y="0"/>
                </a:lnTo>
                <a:lnTo>
                  <a:pt x="0" y="291465"/>
                </a:lnTo>
                <a:lnTo>
                  <a:pt x="5127625" y="291465"/>
                </a:lnTo>
                <a:lnTo>
                  <a:pt x="5130800" y="291465"/>
                </a:lnTo>
                <a:lnTo>
                  <a:pt x="6786245" y="291465"/>
                </a:lnTo>
                <a:lnTo>
                  <a:pt x="6786245" y="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 txBox="1"/>
          <p:nvPr/>
        </p:nvSpPr>
        <p:spPr>
          <a:xfrm>
            <a:off x="5730493" y="10138410"/>
            <a:ext cx="212166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lang="en-US" sz="1200" spc="-10" dirty="0">
                <a:solidFill>
                  <a:srgbClr val="FFFFFF"/>
                </a:solidFill>
                <a:latin typeface="Calibri"/>
                <a:cs typeface="Calibri"/>
              </a:rPr>
              <a:t>DARSUN SCIENTIFIC</a:t>
            </a: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38144" y="10104234"/>
            <a:ext cx="711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5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62600" y="1737360"/>
            <a:ext cx="1394459" cy="1046987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62600" y="4165092"/>
            <a:ext cx="1394459" cy="1046988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62600" y="6658356"/>
            <a:ext cx="1394459" cy="1046988"/>
          </a:xfrm>
          <a:prstGeom prst="rect">
            <a:avLst/>
          </a:prstGeom>
        </p:spPr>
      </p:pic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90525" y="545465"/>
          <a:ext cx="6567805" cy="10172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91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996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96CW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skirt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skirt,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enhancement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96PW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skirtenhancement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384S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384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25ul;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scrub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PCR001-384SW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384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25ul;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15/PK；150/Cs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444500" y="1655660"/>
            <a:ext cx="4974590" cy="1153160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-10" dirty="0">
                <a:latin typeface="Arial MT"/>
                <a:cs typeface="Arial MT"/>
              </a:rPr>
              <a:t> 96-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ABI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QPCR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models</a:t>
            </a:r>
            <a:endParaRPr sz="900" dirty="0">
              <a:latin typeface="Times New Roman"/>
              <a:cs typeface="Times New Roman"/>
            </a:endParaRPr>
          </a:p>
          <a:p>
            <a:pPr marL="12700" marR="5080">
              <a:lnSpc>
                <a:spcPct val="129600"/>
              </a:lnSpc>
              <a:spcBef>
                <a:spcPts val="5"/>
              </a:spcBef>
            </a:pPr>
            <a:r>
              <a:rPr sz="900" dirty="0">
                <a:latin typeface="Times New Roman"/>
                <a:cs typeface="Times New Roman"/>
              </a:rPr>
              <a:t>310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Genetic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Analyzer,3130xl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Genetic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Analyzer,3500xl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Dx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Genetic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Analyzer,3730xl</a:t>
            </a:r>
            <a:r>
              <a:rPr sz="900" dirty="0">
                <a:latin typeface="Times New Roman"/>
                <a:cs typeface="Times New Roman"/>
              </a:rPr>
              <a:t> DNA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Analyzer,7500</a:t>
            </a:r>
            <a:r>
              <a:rPr sz="900" dirty="0">
                <a:latin typeface="Times New Roman"/>
                <a:cs typeface="Times New Roman"/>
              </a:rPr>
              <a:t> Fast</a:t>
            </a:r>
            <a:r>
              <a:rPr sz="900" spc="-10" dirty="0">
                <a:latin typeface="Times New Roman"/>
                <a:cs typeface="Times New Roman"/>
              </a:rPr>
              <a:t> System,7900HT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Fast</a:t>
            </a:r>
            <a:r>
              <a:rPr sz="900" spc="-10" dirty="0">
                <a:latin typeface="Times New Roman"/>
                <a:cs typeface="Times New Roman"/>
              </a:rPr>
              <a:t> System,StepOnePlus™,Veriti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Dx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Fast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Thermal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Cycler,Veriti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Fast</a:t>
            </a:r>
            <a:r>
              <a:rPr sz="900" spc="-10" dirty="0">
                <a:latin typeface="Times New Roman"/>
                <a:cs typeface="Times New Roman"/>
              </a:rPr>
              <a:t> Thermal Cycler,3730</a:t>
            </a:r>
            <a:r>
              <a:rPr sz="900" dirty="0">
                <a:latin typeface="Times New Roman"/>
                <a:cs typeface="Times New Roman"/>
              </a:rPr>
              <a:t> DNA </a:t>
            </a:r>
            <a:r>
              <a:rPr sz="900" spc="-10" dirty="0">
                <a:latin typeface="Times New Roman"/>
                <a:cs typeface="Times New Roman"/>
              </a:rPr>
              <a:t>Analyzer,3130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Genetic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Analyzer,3500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Dx </a:t>
            </a:r>
            <a:r>
              <a:rPr sz="900" spc="-10" dirty="0">
                <a:latin typeface="Times New Roman"/>
                <a:cs typeface="Times New Roman"/>
              </a:rPr>
              <a:t>Genetic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Analyzer,7500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Fast</a:t>
            </a:r>
            <a:r>
              <a:rPr sz="900" spc="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Dx </a:t>
            </a:r>
            <a:r>
              <a:rPr sz="900" spc="-10" dirty="0">
                <a:latin typeface="Times New Roman"/>
                <a:cs typeface="Times New Roman"/>
              </a:rPr>
              <a:t>System,ViiA™ </a:t>
            </a:r>
            <a:r>
              <a:rPr sz="900" dirty="0">
                <a:latin typeface="Times New Roman"/>
                <a:cs typeface="Times New Roman"/>
              </a:rPr>
              <a:t>7Dx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Fast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System</a:t>
            </a:r>
            <a:r>
              <a:rPr sz="900" spc="-10" dirty="0">
                <a:latin typeface="Microsoft YaHei Light"/>
                <a:cs typeface="Microsoft YaHei Light"/>
              </a:rPr>
              <a:t>，</a:t>
            </a:r>
            <a:r>
              <a:rPr sz="900" spc="-10" dirty="0">
                <a:latin typeface="Times New Roman"/>
                <a:cs typeface="Times New Roman"/>
              </a:rPr>
              <a:t>ViiA™ </a:t>
            </a:r>
            <a:r>
              <a:rPr sz="900" dirty="0">
                <a:latin typeface="Times New Roman"/>
                <a:cs typeface="Times New Roman"/>
              </a:rPr>
              <a:t>7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Fast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System</a:t>
            </a:r>
            <a:r>
              <a:rPr sz="900" spc="-10" dirty="0">
                <a:latin typeface="Microsoft YaHei Light"/>
                <a:cs typeface="Microsoft YaHei Light"/>
              </a:rPr>
              <a:t>，</a:t>
            </a:r>
            <a:r>
              <a:rPr sz="900" spc="-10" dirty="0">
                <a:latin typeface="Times New Roman"/>
                <a:cs typeface="Times New Roman"/>
              </a:rPr>
              <a:t>3500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Genetic Analyzer</a:t>
            </a:r>
            <a:r>
              <a:rPr sz="900" spc="-10" dirty="0">
                <a:latin typeface="Microsoft YaHei Light"/>
                <a:cs typeface="Microsoft YaHei Light"/>
              </a:rPr>
              <a:t>，</a:t>
            </a:r>
            <a:r>
              <a:rPr sz="900" spc="-10" dirty="0">
                <a:latin typeface="Times New Roman"/>
                <a:cs typeface="Times New Roman"/>
              </a:rPr>
              <a:t>3500xl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Genetic Analyzer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90525" y="2854325"/>
          <a:ext cx="6568440" cy="1029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997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96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7778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QPCR001-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Frosted,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QPCR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778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QPCR001-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QPCR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778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QPCR002-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QPCR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778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QPCR002-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skirt;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QPCR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778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44500" y="3978452"/>
            <a:ext cx="2968739" cy="1229824"/>
          </a:xfrm>
          <a:prstGeom prst="rect">
            <a:avLst/>
          </a:prstGeom>
        </p:spPr>
        <p:txBody>
          <a:bodyPr vert="horz" wrap="square" lIns="0" tIns="635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New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EW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8-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Strips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latest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launch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EW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designed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PCR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8-tube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strip,</a:t>
            </a:r>
            <a:endParaRPr sz="900" dirty="0">
              <a:latin typeface="Times New Roman"/>
              <a:cs typeface="Times New Roman"/>
            </a:endParaRPr>
          </a:p>
          <a:p>
            <a:pPr marL="12700" marR="1454785">
              <a:lnSpc>
                <a:spcPct val="144400"/>
              </a:lnSpc>
            </a:pPr>
            <a:r>
              <a:rPr sz="900" dirty="0">
                <a:latin typeface="Times New Roman"/>
                <a:cs typeface="Times New Roman"/>
              </a:rPr>
              <a:t>Easier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opening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closing </a:t>
            </a:r>
            <a:r>
              <a:rPr sz="900" dirty="0">
                <a:latin typeface="Times New Roman"/>
                <a:cs typeface="Times New Roman"/>
              </a:rPr>
              <a:t>Easy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open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Times New Roman"/>
                <a:cs typeface="Times New Roman"/>
              </a:rPr>
              <a:t>No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splashing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Times New Roman"/>
                <a:cs typeface="Times New Roman"/>
              </a:rPr>
              <a:t>Ensures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experimental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safety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effectively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13239" y="4242942"/>
            <a:ext cx="879475" cy="8178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spc="-20" dirty="0">
                <a:latin typeface="Times New Roman"/>
                <a:cs typeface="Times New Roman"/>
              </a:rPr>
              <a:t>RNase/DNase-free </a:t>
            </a:r>
            <a:r>
              <a:rPr sz="900" spc="-10" dirty="0">
                <a:latin typeface="Times New Roman"/>
                <a:cs typeface="Times New Roman"/>
              </a:rPr>
              <a:t>Human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 Non-</a:t>
            </a:r>
            <a:r>
              <a:rPr sz="900" spc="-10" dirty="0">
                <a:latin typeface="Times New Roman"/>
                <a:cs typeface="Times New Roman"/>
              </a:rPr>
              <a:t>pyrogenic </a:t>
            </a:r>
            <a:r>
              <a:rPr sz="900" spc="-2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cytotoxic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5492894"/>
              </p:ext>
            </p:extLst>
          </p:nvPr>
        </p:nvGraphicFramePr>
        <p:xfrm>
          <a:off x="390525" y="5261947"/>
          <a:ext cx="6567168" cy="10175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590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90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8281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026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2008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38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871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8FW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444500" y="6478651"/>
            <a:ext cx="2993644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New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EW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PCR</a:t>
            </a:r>
            <a:r>
              <a:rPr sz="1200" spc="-10" dirty="0">
                <a:latin typeface="Arial MT"/>
                <a:cs typeface="Arial MT"/>
              </a:rPr>
              <a:t> 12-</a:t>
            </a:r>
            <a:r>
              <a:rPr sz="1200" dirty="0">
                <a:latin typeface="Arial MT"/>
                <a:cs typeface="Arial MT"/>
              </a:rPr>
              <a:t>Strips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44500" y="6836791"/>
            <a:ext cx="2337435" cy="1016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latest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launch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EW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designed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PCR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12-</a:t>
            </a:r>
            <a:r>
              <a:rPr sz="900" dirty="0">
                <a:latin typeface="Times New Roman"/>
                <a:cs typeface="Times New Roman"/>
              </a:rPr>
              <a:t>tubes</a:t>
            </a:r>
            <a:r>
              <a:rPr sz="900" spc="-10" dirty="0">
                <a:latin typeface="Times New Roman"/>
                <a:cs typeface="Times New Roman"/>
              </a:rPr>
              <a:t> strip, </a:t>
            </a:r>
            <a:r>
              <a:rPr sz="900" dirty="0">
                <a:latin typeface="Times New Roman"/>
                <a:cs typeface="Times New Roman"/>
              </a:rPr>
              <a:t>Easier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opening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closing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Times New Roman"/>
                <a:cs typeface="Times New Roman"/>
              </a:rPr>
              <a:t>Easy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open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Times New Roman"/>
                <a:cs typeface="Times New Roman"/>
              </a:rPr>
              <a:t>No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splashing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Times New Roman"/>
                <a:cs typeface="Times New Roman"/>
              </a:rPr>
              <a:t>Ensures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experimental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safety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effectively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484879" y="6836791"/>
            <a:ext cx="879475" cy="8178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spc="-20" dirty="0">
                <a:latin typeface="Times New Roman"/>
                <a:cs typeface="Times New Roman"/>
              </a:rPr>
              <a:t>RNase/DNase-free </a:t>
            </a:r>
            <a:r>
              <a:rPr sz="900" spc="-10" dirty="0">
                <a:latin typeface="Times New Roman"/>
                <a:cs typeface="Times New Roman"/>
              </a:rPr>
              <a:t>Human DNA-</a:t>
            </a:r>
            <a:r>
              <a:rPr sz="900" spc="-20" dirty="0">
                <a:latin typeface="Times New Roman"/>
                <a:cs typeface="Times New Roman"/>
              </a:rPr>
              <a:t>free Non-</a:t>
            </a:r>
            <a:r>
              <a:rPr sz="900" spc="-10" dirty="0">
                <a:latin typeface="Times New Roman"/>
                <a:cs typeface="Times New Roman"/>
              </a:rPr>
              <a:t>pyrogenic </a:t>
            </a:r>
            <a:r>
              <a:rPr sz="900" spc="-2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cytotoxic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21" name="object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8149794"/>
              </p:ext>
            </p:extLst>
          </p:nvPr>
        </p:nvGraphicFramePr>
        <p:xfrm>
          <a:off x="390525" y="7937500"/>
          <a:ext cx="6567168" cy="9359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590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90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91466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0312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5699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PCR001N-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12FW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5699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81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PCR002N-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12FW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179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125strip/Pk；10Pk/Cs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60425" cy="273050"/>
          </a:xfrm>
          <a:custGeom>
            <a:avLst/>
            <a:gdLst/>
            <a:ahLst/>
            <a:cxnLst/>
            <a:rect l="l" t="t" r="r" b="b"/>
            <a:pathLst>
              <a:path w="860425" h="273050">
                <a:moveTo>
                  <a:pt x="8604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60425" y="0"/>
                </a:lnTo>
                <a:lnTo>
                  <a:pt x="8604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04495" y="147240"/>
            <a:ext cx="8001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44600" y="142875"/>
            <a:ext cx="5928995" cy="273050"/>
          </a:xfrm>
          <a:custGeom>
            <a:avLst/>
            <a:gdLst/>
            <a:ahLst/>
            <a:cxnLst/>
            <a:rect l="l" t="t" r="r" b="b"/>
            <a:pathLst>
              <a:path w="5928995" h="273050">
                <a:moveTo>
                  <a:pt x="5928995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8995" y="0"/>
                </a:lnTo>
                <a:lnTo>
                  <a:pt x="5928995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086975"/>
            <a:ext cx="6630670" cy="288290"/>
          </a:xfrm>
          <a:custGeom>
            <a:avLst/>
            <a:gdLst/>
            <a:ahLst/>
            <a:cxnLst/>
            <a:rect l="l" t="t" r="r" b="b"/>
            <a:pathLst>
              <a:path w="6630670" h="288290">
                <a:moveTo>
                  <a:pt x="66306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630670" y="0"/>
                </a:lnTo>
                <a:lnTo>
                  <a:pt x="66306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 txBox="1"/>
          <p:nvPr/>
        </p:nvSpPr>
        <p:spPr>
          <a:xfrm>
            <a:off x="497713" y="10091293"/>
            <a:ext cx="1493774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</a:t>
            </a:r>
            <a:endParaRPr sz="1200" dirty="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6750" y="10085705"/>
            <a:ext cx="155575" cy="291465"/>
          </a:xfrm>
          <a:custGeom>
            <a:avLst/>
            <a:gdLst/>
            <a:ahLst/>
            <a:cxnLst/>
            <a:rect l="l" t="t" r="r" b="b"/>
            <a:pathLst>
              <a:path w="155575" h="291465">
                <a:moveTo>
                  <a:pt x="155575" y="291465"/>
                </a:moveTo>
                <a:lnTo>
                  <a:pt x="0" y="291465"/>
                </a:lnTo>
                <a:lnTo>
                  <a:pt x="0" y="0"/>
                </a:lnTo>
                <a:lnTo>
                  <a:pt x="155575" y="0"/>
                </a:lnTo>
                <a:lnTo>
                  <a:pt x="15557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72840" y="10072243"/>
            <a:ext cx="711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5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20511" y="804672"/>
            <a:ext cx="1394460" cy="1046988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44500" y="656844"/>
            <a:ext cx="2098675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IN" sz="1050" dirty="0">
                <a:latin typeface="Microsoft YaHei Light"/>
                <a:cs typeface="Microsoft YaHei Light"/>
              </a:rPr>
              <a:t>DARSUN</a:t>
            </a:r>
            <a:r>
              <a:rPr sz="1050" dirty="0">
                <a:latin typeface="Microsoft YaHei Light"/>
                <a:cs typeface="Microsoft YaHei Light"/>
              </a:rPr>
              <a:t>™</a:t>
            </a:r>
            <a:r>
              <a:rPr sz="1050" spc="140" dirty="0">
                <a:latin typeface="Microsoft YaHei Light"/>
                <a:cs typeface="Microsoft YaHei Light"/>
              </a:rPr>
              <a:t> </a:t>
            </a:r>
            <a:r>
              <a:rPr sz="1050" dirty="0">
                <a:latin typeface="Microsoft YaHei Light"/>
                <a:cs typeface="Microsoft YaHei Light"/>
              </a:rPr>
              <a:t>PCR</a:t>
            </a:r>
            <a:r>
              <a:rPr sz="1050" spc="-55" dirty="0">
                <a:latin typeface="Microsoft YaHei Light"/>
                <a:cs typeface="Microsoft YaHei Light"/>
              </a:rPr>
              <a:t> </a:t>
            </a:r>
            <a:r>
              <a:rPr sz="1050" b="1" spc="-10" dirty="0">
                <a:latin typeface="Arial"/>
                <a:cs typeface="Arial"/>
              </a:rPr>
              <a:t>8-</a:t>
            </a:r>
            <a:r>
              <a:rPr sz="1050" b="1" dirty="0">
                <a:latin typeface="Arial"/>
                <a:cs typeface="Arial"/>
              </a:rPr>
              <a:t>StripsTube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-20" dirty="0">
                <a:latin typeface="Arial"/>
                <a:cs typeface="Arial"/>
              </a:rPr>
              <a:t>Rack</a:t>
            </a:r>
            <a:endParaRPr sz="105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most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8-</a:t>
            </a:r>
            <a:r>
              <a:rPr sz="900" dirty="0">
                <a:latin typeface="Microsoft YaHei Light"/>
                <a:cs typeface="Microsoft YaHei Light"/>
              </a:rPr>
              <a:t>Strip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tubes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90525" y="1148080"/>
          <a:ext cx="5037455" cy="4171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02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215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056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3810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637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CF08-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050" spc="-20" dirty="0">
                          <a:latin typeface="Arial MT"/>
                          <a:cs typeface="Arial MT"/>
                        </a:rPr>
                        <a:t>8-</a:t>
                      </a:r>
                      <a:r>
                        <a:rPr sz="1050" dirty="0">
                          <a:latin typeface="Arial MT"/>
                          <a:cs typeface="Arial MT"/>
                        </a:rPr>
                        <a:t>StripsTube</a:t>
                      </a:r>
                      <a:r>
                        <a:rPr sz="105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050" spc="-10" dirty="0">
                          <a:latin typeface="Arial MT"/>
                          <a:cs typeface="Arial MT"/>
                        </a:rPr>
                        <a:t>Rack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；96well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97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1728342"/>
            <a:ext cx="6528434" cy="141224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™</a:t>
            </a:r>
            <a:r>
              <a:rPr sz="900" spc="114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Self-adhesive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sealing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film</a:t>
            </a:r>
            <a:endParaRPr sz="900" dirty="0">
              <a:latin typeface="Microsoft YaHei Light"/>
              <a:cs typeface="Microsoft YaHei Light"/>
            </a:endParaRPr>
          </a:p>
          <a:p>
            <a:pPr marL="228600" indent="-21590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Clear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Adhesive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creates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secure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across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entire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microplate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prevent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evaporation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well-to-</a:t>
            </a:r>
            <a:r>
              <a:rPr sz="900" spc="-10" dirty="0">
                <a:latin typeface="Microsoft YaHei Light"/>
                <a:cs typeface="Microsoft YaHei Light"/>
              </a:rPr>
              <a:t>well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contamination.</a:t>
            </a:r>
            <a:endParaRPr sz="900" dirty="0">
              <a:latin typeface="Microsoft YaHei Light"/>
              <a:cs typeface="Microsoft YaHei Light"/>
            </a:endParaRPr>
          </a:p>
          <a:p>
            <a:pPr marL="228600" indent="-215900">
              <a:lnSpc>
                <a:spcPct val="100000"/>
              </a:lnSpc>
              <a:spcBef>
                <a:spcPts val="375"/>
              </a:spcBef>
              <a:buClr>
                <a:srgbClr val="000000"/>
              </a:buClr>
              <a:buSzPct val="85714"/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Adhesive</a:t>
            </a:r>
            <a:r>
              <a:rPr sz="1050" spc="-4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provides</a:t>
            </a:r>
            <a:r>
              <a:rPr sz="1050" spc="-4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tight</a:t>
            </a:r>
            <a:r>
              <a:rPr sz="1050" spc="-45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seal</a:t>
            </a:r>
            <a:r>
              <a:rPr sz="1050" spc="-5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over</a:t>
            </a:r>
            <a:r>
              <a:rPr sz="1050" spc="-45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wells</a:t>
            </a:r>
            <a:r>
              <a:rPr sz="1050" spc="-4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to</a:t>
            </a:r>
            <a:r>
              <a:rPr sz="1050" spc="-45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prevent</a:t>
            </a:r>
            <a:r>
              <a:rPr sz="1050" spc="-45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leaks</a:t>
            </a:r>
            <a:r>
              <a:rPr sz="1050" spc="-4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and</a:t>
            </a:r>
            <a:r>
              <a:rPr sz="1050" spc="-5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spc="-10" dirty="0">
                <a:solidFill>
                  <a:srgbClr val="212121"/>
                </a:solidFill>
                <a:latin typeface="Arial MT"/>
                <a:cs typeface="Arial MT"/>
              </a:rPr>
              <a:t>evaporation.</a:t>
            </a:r>
            <a:endParaRPr sz="105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300"/>
              </a:spcBef>
              <a:buClr>
                <a:srgbClr val="000000"/>
              </a:buClr>
              <a:buSzPct val="85714"/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Easy</a:t>
            </a:r>
            <a:r>
              <a:rPr sz="1050" spc="-4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to</a:t>
            </a:r>
            <a:r>
              <a:rPr sz="1050" spc="-4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apply</a:t>
            </a:r>
            <a:r>
              <a:rPr sz="1050" spc="-30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dirty="0">
                <a:solidFill>
                  <a:srgbClr val="212121"/>
                </a:solidFill>
                <a:latin typeface="Arial MT"/>
                <a:cs typeface="Arial MT"/>
              </a:rPr>
              <a:t>and</a:t>
            </a:r>
            <a:r>
              <a:rPr sz="1050" spc="-35" dirty="0">
                <a:solidFill>
                  <a:srgbClr val="212121"/>
                </a:solidFill>
                <a:latin typeface="Arial MT"/>
                <a:cs typeface="Arial MT"/>
              </a:rPr>
              <a:t> </a:t>
            </a:r>
            <a:r>
              <a:rPr sz="1050" spc="-10" dirty="0">
                <a:solidFill>
                  <a:srgbClr val="212121"/>
                </a:solidFill>
                <a:latin typeface="Arial MT"/>
                <a:cs typeface="Arial MT"/>
              </a:rPr>
              <a:t>remove.</a:t>
            </a:r>
            <a:endParaRPr sz="105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40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resolution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allows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optical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during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real-</a:t>
            </a:r>
            <a:r>
              <a:rPr sz="900" spc="-10" dirty="0">
                <a:latin typeface="Microsoft YaHei Light"/>
                <a:cs typeface="Microsoft YaHei Light"/>
              </a:rPr>
              <a:t>time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process</a:t>
            </a:r>
            <a:endParaRPr sz="900" dirty="0">
              <a:latin typeface="Microsoft YaHei Light"/>
              <a:cs typeface="Microsoft YaHei Light"/>
            </a:endParaRPr>
          </a:p>
          <a:p>
            <a:pPr marL="228600" indent="-21590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Temperature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range: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-70~100℃</a:t>
            </a:r>
            <a:endParaRPr sz="900" dirty="0">
              <a:latin typeface="Microsoft YaHei Light"/>
              <a:cs typeface="Microsoft YaHei Light"/>
            </a:endParaRPr>
          </a:p>
          <a:p>
            <a:pPr marL="297180" indent="-28448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97180" algn="l"/>
              </a:tabLst>
            </a:pP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general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genomics,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storage and</a:t>
            </a:r>
            <a:r>
              <a:rPr sz="900" spc="-20" dirty="0">
                <a:latin typeface="Microsoft YaHei Light"/>
                <a:cs typeface="Microsoft YaHei Light"/>
              </a:rPr>
              <a:t> bioanalysis,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high-</a:t>
            </a:r>
            <a:r>
              <a:rPr sz="900" spc="-20" dirty="0">
                <a:latin typeface="Microsoft YaHei Light"/>
                <a:cs typeface="Microsoft YaHei Light"/>
              </a:rPr>
              <a:t>throughput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screening,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drug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discovery </a:t>
            </a:r>
            <a:r>
              <a:rPr sz="900" spc="-10" dirty="0">
                <a:latin typeface="Microsoft YaHei Light"/>
                <a:cs typeface="Microsoft YaHei Light"/>
              </a:rPr>
              <a:t>applications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55751"/>
              </p:ext>
            </p:extLst>
          </p:nvPr>
        </p:nvGraphicFramePr>
        <p:xfrm>
          <a:off x="387350" y="3303649"/>
          <a:ext cx="6297929" cy="9305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04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684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9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1619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9525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698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CPM04-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65A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Sealing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film；lengthx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Width：136x80mm；thinkness：65um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39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片/包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4276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CPM04-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65B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Pressure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sensitive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film；lengthx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Width：143x79mm；thinkness：65um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397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片/包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938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CPM04-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65C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Pressure sensitive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film；lengthx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Width：143x79mm；thinkness：65um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397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片/包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50357" y="2199640"/>
            <a:ext cx="1364614" cy="779272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62445" cy="247015"/>
            <a:chOff x="387350" y="142875"/>
            <a:chExt cx="6862445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48680" cy="247015"/>
            </a:xfrm>
            <a:custGeom>
              <a:avLst/>
              <a:gdLst/>
              <a:ahLst/>
              <a:cxnLst/>
              <a:rect l="l" t="t" r="r" b="b"/>
              <a:pathLst>
                <a:path w="5948680" h="247015">
                  <a:moveTo>
                    <a:pt x="594868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48680" y="0"/>
                  </a:lnTo>
                  <a:lnTo>
                    <a:pt x="594868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32854" y="142875"/>
              <a:ext cx="916940" cy="247015"/>
            </a:xfrm>
            <a:custGeom>
              <a:avLst/>
              <a:gdLst/>
              <a:ahLst/>
              <a:cxnLst/>
              <a:rect l="l" t="t" r="r" b="b"/>
              <a:pathLst>
                <a:path w="916940" h="247015">
                  <a:moveTo>
                    <a:pt x="91694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16940" y="0"/>
                  </a:lnTo>
                  <a:lnTo>
                    <a:pt x="916940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369050" y="121920"/>
            <a:ext cx="826007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0"/>
                </a:moveTo>
                <a:lnTo>
                  <a:pt x="5130800" y="0"/>
                </a:lnTo>
                <a:lnTo>
                  <a:pt x="5127625" y="0"/>
                </a:lnTo>
                <a:lnTo>
                  <a:pt x="0" y="0"/>
                </a:lnTo>
                <a:lnTo>
                  <a:pt x="0" y="291465"/>
                </a:lnTo>
                <a:lnTo>
                  <a:pt x="5127625" y="291465"/>
                </a:lnTo>
                <a:lnTo>
                  <a:pt x="5130800" y="291465"/>
                </a:lnTo>
                <a:lnTo>
                  <a:pt x="6786245" y="291465"/>
                </a:lnTo>
                <a:lnTo>
                  <a:pt x="6786245" y="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40918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03504"/>
            <a:ext cx="6627876" cy="7215042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766444" y="8068945"/>
          <a:ext cx="6028054" cy="13404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99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026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154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337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2740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FD002-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8-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strips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Freeze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drying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tube</a:t>
                      </a:r>
                      <a:r>
                        <a:rPr sz="1100" spc="1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stes/Pk;10pk/Cs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7025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FD002-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8-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strips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Freeze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drying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tube</a:t>
                      </a:r>
                      <a:r>
                        <a:rPr sz="1100" spc="17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without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333375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strips/PK;10Pk/Cs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7345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FD002-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8-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strips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Freeze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drying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tube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caps</a:t>
                      </a:r>
                      <a:r>
                        <a:rPr sz="1100" spc="1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body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333375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strips/PK;10Pk/Cs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" name="object 6">
            <a:extLst>
              <a:ext uri="{FF2B5EF4-FFF2-40B4-BE49-F238E27FC236}">
                <a16:creationId xmlns:a16="http://schemas.microsoft.com/office/drawing/2014/main" id="{9BE16CA8-16C6-869E-1743-6EFFD4F0B882}"/>
              </a:ext>
            </a:extLst>
          </p:cNvPr>
          <p:cNvSpPr txBox="1"/>
          <p:nvPr/>
        </p:nvSpPr>
        <p:spPr>
          <a:xfrm>
            <a:off x="5555615" y="10165712"/>
            <a:ext cx="20008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60425" cy="273050"/>
          </a:xfrm>
          <a:custGeom>
            <a:avLst/>
            <a:gdLst/>
            <a:ahLst/>
            <a:cxnLst/>
            <a:rect l="l" t="t" r="r" b="b"/>
            <a:pathLst>
              <a:path w="860425" h="273050">
                <a:moveTo>
                  <a:pt x="8604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60425" y="0"/>
                </a:lnTo>
                <a:lnTo>
                  <a:pt x="8604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499" y="134099"/>
            <a:ext cx="860425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44600" y="142875"/>
            <a:ext cx="5928995" cy="273050"/>
          </a:xfrm>
          <a:custGeom>
            <a:avLst/>
            <a:gdLst/>
            <a:ahLst/>
            <a:cxnLst/>
            <a:rect l="l" t="t" r="r" b="b"/>
            <a:pathLst>
              <a:path w="5928995" h="273050">
                <a:moveTo>
                  <a:pt x="5928995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8995" y="0"/>
                </a:lnTo>
                <a:lnTo>
                  <a:pt x="5928995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31425"/>
            <a:ext cx="1587500" cy="278765"/>
          </a:xfrm>
          <a:custGeom>
            <a:avLst/>
            <a:gdLst/>
            <a:ahLst/>
            <a:cxnLst/>
            <a:rect l="l" t="t" r="r" b="b"/>
            <a:pathLst>
              <a:path w="1587500" h="278765">
                <a:moveTo>
                  <a:pt x="1587500" y="278765"/>
                </a:moveTo>
                <a:lnTo>
                  <a:pt x="0" y="278765"/>
                </a:lnTo>
                <a:lnTo>
                  <a:pt x="0" y="0"/>
                </a:lnTo>
                <a:lnTo>
                  <a:pt x="1587500" y="0"/>
                </a:lnTo>
                <a:lnTo>
                  <a:pt x="1587500" y="2787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457200" y="10157574"/>
            <a:ext cx="13525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  <a:endParaRPr sz="1200" dirty="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971675" y="10131425"/>
            <a:ext cx="5186680" cy="278765"/>
          </a:xfrm>
          <a:custGeom>
            <a:avLst/>
            <a:gdLst/>
            <a:ahLst/>
            <a:cxnLst/>
            <a:rect l="l" t="t" r="r" b="b"/>
            <a:pathLst>
              <a:path w="5186680" h="278765">
                <a:moveTo>
                  <a:pt x="5186680" y="278765"/>
                </a:moveTo>
                <a:lnTo>
                  <a:pt x="0" y="278765"/>
                </a:lnTo>
                <a:lnTo>
                  <a:pt x="0" y="0"/>
                </a:lnTo>
                <a:lnTo>
                  <a:pt x="5186680" y="0"/>
                </a:lnTo>
                <a:lnTo>
                  <a:pt x="5186680" y="2787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4308347" y="10163683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12648"/>
            <a:ext cx="6637020" cy="9383268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E005BDDE-6648-B127-B48C-5CC858EA786F}"/>
              </a:ext>
            </a:extLst>
          </p:cNvPr>
          <p:cNvSpPr/>
          <p:nvPr/>
        </p:nvSpPr>
        <p:spPr>
          <a:xfrm>
            <a:off x="654050" y="8013700"/>
            <a:ext cx="1743076" cy="457200"/>
          </a:xfrm>
          <a:prstGeom prst="rect">
            <a:avLst/>
          </a:prstGeom>
          <a:solidFill>
            <a:srgbClr val="33965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5EB822-3D9C-F20A-F731-B5ECAA02765D}"/>
              </a:ext>
            </a:extLst>
          </p:cNvPr>
          <p:cNvSpPr txBox="1"/>
          <p:nvPr/>
        </p:nvSpPr>
        <p:spPr>
          <a:xfrm>
            <a:off x="772818" y="7886125"/>
            <a:ext cx="16243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Darsun</a:t>
            </a:r>
            <a:endParaRPr lang="en-US" sz="3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44500" y="121920"/>
            <a:ext cx="6770370" cy="186436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2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culture</a:t>
            </a:r>
            <a:r>
              <a:rPr sz="1200" spc="-20" dirty="0">
                <a:latin typeface="Arial MT"/>
                <a:cs typeface="Arial MT"/>
              </a:rPr>
              <a:t> Flask</a:t>
            </a:r>
            <a:endParaRPr sz="1200" dirty="0">
              <a:latin typeface="Arial MT"/>
              <a:cs typeface="Arial MT"/>
            </a:endParaRPr>
          </a:p>
          <a:p>
            <a:pPr marL="12700" marR="2827020">
              <a:lnSpc>
                <a:spcPct val="111400"/>
              </a:lnSpc>
              <a:spcBef>
                <a:spcPts val="30"/>
              </a:spcBef>
            </a:pPr>
            <a:r>
              <a:rPr sz="1050" dirty="0">
                <a:latin typeface="Times New Roman"/>
                <a:cs typeface="Times New Roman"/>
              </a:rPr>
              <a:t>No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dead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bottleneck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greatly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ensure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harvest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without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residue.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rectangular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trapezoidal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bottom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makes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our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bottles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smaller.</a:t>
            </a:r>
            <a:endParaRPr sz="1050" dirty="0">
              <a:latin typeface="Times New Roman"/>
              <a:cs typeface="Times New Roman"/>
            </a:endParaRPr>
          </a:p>
          <a:p>
            <a:pPr marL="12700" marR="342900">
              <a:lnSpc>
                <a:spcPct val="110500"/>
              </a:lnSpc>
              <a:spcBef>
                <a:spcPts val="10"/>
              </a:spcBef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cover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plate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welded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ultrasonic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strong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leak-</a:t>
            </a:r>
            <a:r>
              <a:rPr sz="1050" dirty="0">
                <a:latin typeface="Times New Roman"/>
                <a:cs typeface="Times New Roman"/>
              </a:rPr>
              <a:t>proof,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metal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element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precipitation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adhesive. </a:t>
            </a:r>
            <a:r>
              <a:rPr sz="1050" dirty="0">
                <a:latin typeface="Times New Roman"/>
                <a:cs typeface="Times New Roman"/>
              </a:rPr>
              <a:t>Wide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vent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tank,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improve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air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flow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ensure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heat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uniformity.</a:t>
            </a:r>
            <a:endParaRPr sz="1050" dirty="0">
              <a:latin typeface="Times New Roman"/>
              <a:cs typeface="Times New Roman"/>
            </a:endParaRPr>
          </a:p>
          <a:p>
            <a:pPr marL="12700" marR="3865879">
              <a:lnSpc>
                <a:spcPct val="111400"/>
              </a:lnSpc>
            </a:pPr>
            <a:r>
              <a:rPr sz="1050" dirty="0">
                <a:latin typeface="Times New Roman"/>
                <a:cs typeface="Times New Roman"/>
              </a:rPr>
              <a:t>25cm²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resuscitation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small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scale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expansion; </a:t>
            </a:r>
            <a:r>
              <a:rPr sz="1050" dirty="0">
                <a:latin typeface="Times New Roman"/>
                <a:cs typeface="Times New Roman"/>
              </a:rPr>
              <a:t>75cm²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most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expansion;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1050" dirty="0">
                <a:latin typeface="Times New Roman"/>
                <a:cs typeface="Times New Roman"/>
              </a:rPr>
              <a:t>175cm²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eukaryotic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protein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expression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packaging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viruses.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883400" cy="291465"/>
          </a:xfrm>
          <a:custGeom>
            <a:avLst/>
            <a:gdLst/>
            <a:ahLst/>
            <a:cxnLst/>
            <a:rect l="l" t="t" r="r" b="b"/>
            <a:pathLst>
              <a:path w="6883400" h="291465">
                <a:moveTo>
                  <a:pt x="6883400" y="0"/>
                </a:moveTo>
                <a:lnTo>
                  <a:pt x="5092700" y="0"/>
                </a:lnTo>
                <a:lnTo>
                  <a:pt x="5089525" y="0"/>
                </a:lnTo>
                <a:lnTo>
                  <a:pt x="0" y="0"/>
                </a:lnTo>
                <a:lnTo>
                  <a:pt x="0" y="291465"/>
                </a:lnTo>
                <a:lnTo>
                  <a:pt x="5089525" y="291465"/>
                </a:lnTo>
                <a:lnTo>
                  <a:pt x="5092700" y="291465"/>
                </a:lnTo>
                <a:lnTo>
                  <a:pt x="6883400" y="291465"/>
                </a:lnTo>
                <a:lnTo>
                  <a:pt x="6883400" y="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547358" y="10151491"/>
            <a:ext cx="1723391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65220" y="10159111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02563" y="2729484"/>
            <a:ext cx="6035040" cy="3889248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44500" y="1963674"/>
            <a:ext cx="4906645" cy="735965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278765" indent="-266065">
              <a:lnSpc>
                <a:spcPct val="100000"/>
              </a:lnSpc>
              <a:spcBef>
                <a:spcPts val="229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Special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surface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treatment,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better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wall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adhesion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effect,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uniform</a:t>
            </a:r>
            <a:endParaRPr sz="105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upward-</a:t>
            </a:r>
            <a:r>
              <a:rPr sz="1050" dirty="0">
                <a:latin typeface="Times New Roman"/>
                <a:cs typeface="Times New Roman"/>
              </a:rPr>
              <a:t>sloping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neck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allows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easier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access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pipettes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scrapers/scoops</a:t>
            </a:r>
            <a:endParaRPr sz="105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Irradiation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sterilization</a:t>
            </a:r>
            <a:endParaRPr sz="105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polystyrene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27623" y="1963674"/>
            <a:ext cx="1290320" cy="735965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278765" indent="-266065">
              <a:lnSpc>
                <a:spcPct val="100000"/>
              </a:lnSpc>
              <a:spcBef>
                <a:spcPts val="229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</a:t>
            </a:r>
            <a:endParaRPr sz="105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6114123"/>
              </p:ext>
            </p:extLst>
          </p:nvPr>
        </p:nvGraphicFramePr>
        <p:xfrm>
          <a:off x="385572" y="6659118"/>
          <a:ext cx="6678930" cy="33630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77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6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44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6336"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4594">
                <a:tc rowSpan="8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 marR="444500">
                        <a:lnSpc>
                          <a:spcPct val="293300"/>
                        </a:lnSpc>
                        <a:spcBef>
                          <a:spcPts val="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025S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075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075S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175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175S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 marR="444500">
                        <a:lnSpc>
                          <a:spcPct val="2933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225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225S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25cm²;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7ml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71ml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21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25cm²;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7ml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Full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71ml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459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75cm²;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254ml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70ml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521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75cm²;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Full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254mll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70ml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21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175cm²;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55ml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635ml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210ml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459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175cm²;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55ml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Full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635ml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210ml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521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225cm²;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Full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825ml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300ml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21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225cm²;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stick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wall;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Full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825ml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lying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capacity: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56234" y="10115550"/>
            <a:ext cx="6912609" cy="291465"/>
          </a:xfrm>
          <a:custGeom>
            <a:avLst/>
            <a:gdLst/>
            <a:ahLst/>
            <a:cxnLst/>
            <a:rect l="l" t="t" r="r" b="b"/>
            <a:pathLst>
              <a:path w="6912609" h="291465">
                <a:moveTo>
                  <a:pt x="6912609" y="291465"/>
                </a:moveTo>
                <a:lnTo>
                  <a:pt x="0" y="291465"/>
                </a:lnTo>
                <a:lnTo>
                  <a:pt x="0" y="0"/>
                </a:lnTo>
                <a:lnTo>
                  <a:pt x="6912609" y="0"/>
                </a:lnTo>
                <a:lnTo>
                  <a:pt x="6912609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10210" y="10127856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3599" y="10101186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0183" y="3304190"/>
            <a:ext cx="4272367" cy="3731559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40548" y="1919222"/>
            <a:ext cx="2054603" cy="4751261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444500" y="511316"/>
            <a:ext cx="6666865" cy="2671372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Culture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</a:t>
            </a:r>
            <a:endParaRPr sz="1200" dirty="0">
              <a:latin typeface="Arial MT"/>
              <a:cs typeface="Arial MT"/>
            </a:endParaRPr>
          </a:p>
          <a:p>
            <a:pPr marL="12700" marR="5080" indent="164465" algn="just">
              <a:lnSpc>
                <a:spcPts val="1560"/>
              </a:lnSpc>
              <a:spcBef>
                <a:spcPts val="10"/>
              </a:spcBef>
            </a:pPr>
            <a:r>
              <a:rPr sz="1050" dirty="0">
                <a:latin typeface="Times New Roman"/>
                <a:cs typeface="Times New Roman"/>
              </a:rPr>
              <a:t>Each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marked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number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letter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location.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two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bevel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guides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prevent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cross contamination.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low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volatilization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tank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around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hole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effectively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reduce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0" dirty="0">
                <a:latin typeface="Times New Roman"/>
                <a:cs typeface="Times New Roman"/>
              </a:rPr>
              <a:t> liquid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evaporation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hole.</a:t>
            </a:r>
            <a:r>
              <a:rPr sz="1050" spc="-10" dirty="0">
                <a:latin typeface="Times New Roman"/>
                <a:cs typeface="Times New Roman"/>
              </a:rPr>
              <a:t> Increased </a:t>
            </a:r>
            <a:r>
              <a:rPr sz="1050" dirty="0">
                <a:latin typeface="Times New Roman"/>
                <a:cs typeface="Times New Roman"/>
              </a:rPr>
              <a:t>hole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edges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greatly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reduce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risk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cross-</a:t>
            </a:r>
            <a:r>
              <a:rPr sz="1050" spc="-10" dirty="0">
                <a:latin typeface="Times New Roman"/>
                <a:cs typeface="Times New Roman"/>
              </a:rPr>
              <a:t>contamination.</a:t>
            </a:r>
            <a:endParaRPr sz="1050" dirty="0">
              <a:latin typeface="Times New Roman"/>
              <a:cs typeface="Times New Roman"/>
            </a:endParaRPr>
          </a:p>
          <a:p>
            <a:pPr marL="177165" marR="1421765">
              <a:lnSpc>
                <a:spcPts val="1560"/>
              </a:lnSpc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innovative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cover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edge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diversion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greatly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improves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air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flow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exchange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board </a:t>
            </a:r>
            <a:r>
              <a:rPr sz="1050" dirty="0">
                <a:latin typeface="Times New Roman"/>
                <a:cs typeface="Times New Roman"/>
              </a:rPr>
              <a:t>Special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surface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treatment,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better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wall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adhesion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effect,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uniform</a:t>
            </a:r>
            <a:endParaRPr sz="1050" dirty="0">
              <a:latin typeface="Times New Roman"/>
              <a:cs typeface="Times New Roman"/>
            </a:endParaRPr>
          </a:p>
          <a:p>
            <a:pPr marL="177165" marR="3668395">
              <a:lnSpc>
                <a:spcPts val="1560"/>
              </a:lnSpc>
            </a:pPr>
            <a:r>
              <a:rPr sz="1050" dirty="0">
                <a:latin typeface="Times New Roman"/>
                <a:cs typeface="Times New Roman"/>
              </a:rPr>
              <a:t>6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12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24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48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96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available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bottom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thickness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uniform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flat</a:t>
            </a:r>
            <a:endParaRPr sz="1050" dirty="0">
              <a:latin typeface="Times New Roman"/>
              <a:cs typeface="Times New Roman"/>
            </a:endParaRPr>
          </a:p>
          <a:p>
            <a:pPr marL="12700" marR="5278120" indent="164465">
              <a:lnSpc>
                <a:spcPts val="1560"/>
              </a:lnSpc>
            </a:pPr>
            <a:r>
              <a:rPr sz="1050" spc="-10" dirty="0">
                <a:latin typeface="Times New Roman"/>
                <a:cs typeface="Times New Roman"/>
              </a:rPr>
              <a:t>irradiation</a:t>
            </a:r>
            <a:r>
              <a:rPr sz="1050" spc="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sterilization </a:t>
            </a:r>
            <a:r>
              <a:rPr sz="1050" spc="-20" dirty="0">
                <a:latin typeface="Times New Roman"/>
                <a:cs typeface="Times New Roman"/>
              </a:rPr>
              <a:t>RNase/DNase-free </a:t>
            </a:r>
            <a:r>
              <a:rPr sz="1050" dirty="0">
                <a:latin typeface="Times New Roman"/>
                <a:cs typeface="Times New Roman"/>
              </a:rPr>
              <a:t>Human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12700" marR="5845810">
              <a:lnSpc>
                <a:spcPts val="1560"/>
              </a:lnSpc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 </a:t>
            </a: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456056" y="7472680"/>
          <a:ext cx="6697344" cy="2052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11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6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3780154" algn="l"/>
                        </a:tabLst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Well；Clear；TC-treat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Well；Clear；TC-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Well；Clear；TC-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48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Well；Clear；TC-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Well；Clear；TC-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096W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；TC-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Well；Black；TC-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6375">
                <a:tc row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096W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Inspection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Plate,96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；TC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Non-treat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29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Inspection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Plate,96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Well;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Black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；TC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Non-treat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510782" y="142875"/>
            <a:ext cx="651510" cy="198131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2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809742" y="10134079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727075"/>
            <a:ext cx="6758305" cy="2972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Culture</a:t>
            </a:r>
            <a:r>
              <a:rPr sz="1200" spc="-20" dirty="0">
                <a:latin typeface="Arial MT"/>
                <a:cs typeface="Arial MT"/>
              </a:rPr>
              <a:t> Dish</a:t>
            </a:r>
            <a:endParaRPr sz="1200" dirty="0">
              <a:latin typeface="Arial MT"/>
              <a:cs typeface="Arial MT"/>
            </a:endParaRPr>
          </a:p>
          <a:p>
            <a:pPr marL="227329" marR="5080" indent="-215265">
              <a:lnSpc>
                <a:spcPts val="2320"/>
              </a:lnSpc>
              <a:spcBef>
                <a:spcPts val="204"/>
              </a:spcBef>
              <a:buFont typeface="Wingdings"/>
              <a:buChar char=""/>
              <a:tabLst>
                <a:tab pos="227329" algn="l"/>
                <a:tab pos="391795" algn="l"/>
              </a:tabLst>
            </a:pPr>
            <a:r>
              <a:rPr sz="1050" dirty="0">
                <a:latin typeface="Times New Roman"/>
                <a:cs typeface="Times New Roman"/>
              </a:rPr>
              <a:t>	</a:t>
            </a:r>
            <a:r>
              <a:rPr sz="1050" spc="-10" dirty="0">
                <a:latin typeface="Times New Roman"/>
                <a:cs typeface="Times New Roman"/>
              </a:rPr>
              <a:t>Innovative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dishes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improved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guarantee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experimental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results.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time,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brings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more </a:t>
            </a:r>
            <a:r>
              <a:rPr sz="1050" spc="-10" dirty="0">
                <a:latin typeface="Times New Roman"/>
                <a:cs typeface="Times New Roman"/>
              </a:rPr>
              <a:t>comfortable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feeling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5" dirty="0">
                <a:latin typeface="Times New Roman"/>
                <a:cs typeface="Times New Roman"/>
              </a:rPr>
              <a:t> use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55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spc="-10" dirty="0">
                <a:latin typeface="Times New Roman"/>
                <a:cs typeface="Times New Roman"/>
              </a:rPr>
              <a:t>Innovative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external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support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reduces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risk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impurities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wear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falling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dish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spc="-10" dirty="0">
                <a:latin typeface="Times New Roman"/>
                <a:cs typeface="Times New Roman"/>
              </a:rPr>
              <a:t>Innovative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easy-to-</a:t>
            </a:r>
            <a:r>
              <a:rPr sz="1050" dirty="0">
                <a:latin typeface="Times New Roman"/>
                <a:cs typeface="Times New Roman"/>
              </a:rPr>
              <a:t>grab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effectively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avoids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risk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bottom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dish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holding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falling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when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picking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grab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opening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air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smooth,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air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dish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get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exchange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dirty="0">
                <a:latin typeface="Times New Roman"/>
                <a:cs typeface="Times New Roman"/>
              </a:rPr>
              <a:t>Special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surface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treatment,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better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wall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adhesion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effect,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uniform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dirty="0">
                <a:latin typeface="Times New Roman"/>
                <a:cs typeface="Times New Roman"/>
              </a:rPr>
              <a:t>flat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Clear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microscopic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observation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bottom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thickness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uniform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flat</a:t>
            </a:r>
            <a:endParaRPr sz="1050" dirty="0">
              <a:latin typeface="Times New Roman"/>
              <a:cs typeface="Times New Roman"/>
            </a:endParaRPr>
          </a:p>
          <a:p>
            <a:pPr marL="391795" indent="-3790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391795" algn="l"/>
              </a:tabLst>
            </a:pPr>
            <a:r>
              <a:rPr sz="1050" spc="-10" dirty="0">
                <a:latin typeface="Times New Roman"/>
                <a:cs typeface="Times New Roman"/>
              </a:rPr>
              <a:t>irradiation</a:t>
            </a:r>
            <a:r>
              <a:rPr sz="1050" spc="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sterilization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b="1" spc="-20" dirty="0">
                <a:latin typeface="Times New Roman"/>
                <a:cs typeface="Times New Roman"/>
              </a:rPr>
              <a:t>RNase/DNase-free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b="1" spc="-10" dirty="0">
                <a:latin typeface="Times New Roman"/>
                <a:cs typeface="Times New Roman"/>
              </a:rPr>
              <a:t>Human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spc="-20" dirty="0">
                <a:latin typeface="Times New Roman"/>
                <a:cs typeface="Times New Roman"/>
              </a:rPr>
              <a:t>DNA-free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b="1" spc="-20" dirty="0">
                <a:latin typeface="Times New Roman"/>
                <a:cs typeface="Times New Roman"/>
              </a:rPr>
              <a:t>Non-</a:t>
            </a:r>
            <a:r>
              <a:rPr sz="1050" b="1" spc="-10" dirty="0">
                <a:latin typeface="Times New Roman"/>
                <a:cs typeface="Times New Roman"/>
              </a:rPr>
              <a:t>pyrogenic</a:t>
            </a:r>
            <a:endParaRPr sz="105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300"/>
              </a:spcBef>
              <a:buSzPct val="85714"/>
              <a:buFont typeface="Wingdings"/>
              <a:buChar char=""/>
              <a:tabLst>
                <a:tab pos="227329" algn="l"/>
              </a:tabLst>
            </a:pPr>
            <a:r>
              <a:rPr sz="1050" b="1" spc="-20" dirty="0">
                <a:latin typeface="Times New Roman"/>
                <a:cs typeface="Times New Roman"/>
              </a:rPr>
              <a:t>Non-</a:t>
            </a:r>
            <a:r>
              <a:rPr sz="1050" b="1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7276465"/>
          <a:ext cx="6776720" cy="1033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5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772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3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035A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grasp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ventilation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type;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35x12mm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10/package;500/Cs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060A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grasp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ventilation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type;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60x15mm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10/package;500/Cs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grasp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ventilation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type;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100x20mm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10/package;300/Cs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Easy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grasp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ventilation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type；150x20mm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5/package;100/Cs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1772" y="3511296"/>
            <a:ext cx="6573011" cy="3677412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56234" y="10115550"/>
            <a:ext cx="6912609" cy="291465"/>
          </a:xfrm>
          <a:custGeom>
            <a:avLst/>
            <a:gdLst/>
            <a:ahLst/>
            <a:cxnLst/>
            <a:rect l="l" t="t" r="r" b="b"/>
            <a:pathLst>
              <a:path w="6912609" h="291465">
                <a:moveTo>
                  <a:pt x="6912609" y="291465"/>
                </a:moveTo>
                <a:lnTo>
                  <a:pt x="0" y="291465"/>
                </a:lnTo>
                <a:lnTo>
                  <a:pt x="0" y="0"/>
                </a:lnTo>
                <a:lnTo>
                  <a:pt x="6912609" y="0"/>
                </a:lnTo>
                <a:lnTo>
                  <a:pt x="6912609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67260" y="10120236"/>
            <a:ext cx="1505989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3599" y="10101186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537325" cy="1021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4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Cell Culture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Series</a:t>
            </a:r>
            <a:r>
              <a:rPr sz="1200" spc="-10" dirty="0">
                <a:latin typeface="Microsoft YaHei Light"/>
                <a:cs typeface="Microsoft YaHei Light"/>
              </a:rPr>
              <a:t>，</a:t>
            </a:r>
            <a:r>
              <a:rPr sz="1200" spc="-10" dirty="0">
                <a:latin typeface="Arial MT"/>
                <a:cs typeface="Arial MT"/>
              </a:rPr>
              <a:t>Non-</a:t>
            </a:r>
            <a:r>
              <a:rPr sz="1200" dirty="0">
                <a:latin typeface="Arial MT"/>
                <a:cs typeface="Arial MT"/>
              </a:rPr>
              <a:t>Tc </a:t>
            </a:r>
            <a:r>
              <a:rPr sz="1200" spc="-20" dirty="0">
                <a:latin typeface="Arial MT"/>
                <a:cs typeface="Arial MT"/>
              </a:rPr>
              <a:t>Treat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11400"/>
              </a:lnSpc>
              <a:spcBef>
                <a:spcPts val="795"/>
              </a:spcBef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suspension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round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bodies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have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large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growth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space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medium,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grow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long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time,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have </a:t>
            </a:r>
            <a:r>
              <a:rPr sz="1050" spc="-10" dirty="0">
                <a:latin typeface="Times New Roman"/>
                <a:cs typeface="Times New Roman"/>
              </a:rPr>
              <a:t>strong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reproduction,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which is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convenient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metabolism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research.</a:t>
            </a:r>
            <a:endParaRPr sz="1050" dirty="0">
              <a:latin typeface="Times New Roman"/>
              <a:cs typeface="Times New Roman"/>
            </a:endParaRPr>
          </a:p>
          <a:p>
            <a:pPr marL="12700" marR="1599565" indent="263525">
              <a:lnSpc>
                <a:spcPct val="110500"/>
              </a:lnSpc>
              <a:spcBef>
                <a:spcPts val="15"/>
              </a:spcBef>
            </a:pPr>
            <a:r>
              <a:rPr lang="en-IN" sz="1050" dirty="0">
                <a:latin typeface="Times New Roman"/>
                <a:cs typeface="Times New Roman"/>
              </a:rPr>
              <a:t>DARSUN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offers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specialized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suspension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consumables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this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purpose.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Typical examples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are: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S180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sarcoma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cells/white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blood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/K562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/HL-</a:t>
            </a:r>
            <a:r>
              <a:rPr sz="1050" dirty="0">
                <a:latin typeface="Times New Roman"/>
                <a:cs typeface="Times New Roman"/>
              </a:rPr>
              <a:t>60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cells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4500" y="1639036"/>
            <a:ext cx="1238250" cy="560705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226695" indent="-213995">
              <a:lnSpc>
                <a:spcPct val="100000"/>
              </a:lnSpc>
              <a:spcBef>
                <a:spcPts val="2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51223" y="1639036"/>
            <a:ext cx="1003300" cy="382270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226695" indent="-213995">
              <a:lnSpc>
                <a:spcPct val="100000"/>
              </a:lnSpc>
              <a:spcBef>
                <a:spcPts val="2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endParaRPr sz="105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2194560"/>
          <a:ext cx="6756399" cy="3685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220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5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25cm²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culture Flask;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Treat，Filter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25cm²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 Flask;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Treat，Seal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cover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075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75cm²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Flask;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Treat，Filter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075S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75cm²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Flask;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Treat，Seal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cover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175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175cm²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Flask;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Treat，Filter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175S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175cm²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Flask;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Treat，Seal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cover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225cm²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Flask;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Treat，Filter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CCB06N-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225S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225cm²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Cell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Flask；Non-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Treat，Seal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cover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035A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Dish；Non-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Treat，35x12mm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060A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Dish；Non-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Treat，60x15mm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Dish；Non-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Treat，100x20mm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10/PK;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CCD06N-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Dish；Non-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Treat，150x20mm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5/PK;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Plate；Non-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1/PK;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1/PK;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1/PK;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1/PK;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CCP06N-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Plate；Non-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Tc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Treat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1/PK;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499" y="5881243"/>
            <a:ext cx="3867151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Disposable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Erlenmeyer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Flask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6234" y="6088152"/>
            <a:ext cx="3117216" cy="10988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8600" marR="315595" indent="-216535">
              <a:lnSpc>
                <a:spcPct val="111100"/>
              </a:lnSpc>
              <a:spcBef>
                <a:spcPts val="10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Erlenmeyer </a:t>
            </a:r>
            <a:r>
              <a:rPr sz="900" dirty="0">
                <a:latin typeface="Times New Roman"/>
                <a:cs typeface="Times New Roman"/>
              </a:rPr>
              <a:t>Flask</a:t>
            </a:r>
            <a:r>
              <a:rPr sz="900" spc="-10" dirty="0">
                <a:latin typeface="Times New Roman"/>
                <a:cs typeface="Times New Roman"/>
              </a:rPr>
              <a:t> suitable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Suspension culture.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Such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as:</a:t>
            </a:r>
            <a:r>
              <a:rPr sz="900" spc="-10" dirty="0">
                <a:latin typeface="Times New Roman"/>
                <a:cs typeface="Times New Roman"/>
              </a:rPr>
              <a:t> bacteria,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fungi,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animal cells,</a:t>
            </a:r>
            <a:endParaRPr sz="90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plant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so</a:t>
            </a:r>
            <a:r>
              <a:rPr sz="900" spc="-25" dirty="0">
                <a:latin typeface="Times New Roman"/>
                <a:cs typeface="Times New Roman"/>
              </a:rPr>
              <a:t> on.</a:t>
            </a:r>
            <a:endParaRPr sz="90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also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applied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some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pairs</a:t>
            </a:r>
            <a:endParaRPr sz="900" dirty="0">
              <a:latin typeface="Times New Roman"/>
              <a:cs typeface="Times New Roman"/>
            </a:endParaRPr>
          </a:p>
          <a:p>
            <a:pPr marL="228600" marR="5080" indent="-216535">
              <a:lnSpc>
                <a:spcPct val="111100"/>
              </a:lnSpc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Cells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oxygen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requirements.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also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ideal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choice</a:t>
            </a:r>
            <a:r>
              <a:rPr sz="900" spc="-25" dirty="0">
                <a:latin typeface="Times New Roman"/>
                <a:cs typeface="Times New Roman"/>
              </a:rPr>
              <a:t> for</a:t>
            </a:r>
            <a:r>
              <a:rPr sz="900" dirty="0">
                <a:latin typeface="Times New Roman"/>
                <a:cs typeface="Times New Roman"/>
              </a:rPr>
              <a:t> medium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preparation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storage.</a:t>
            </a:r>
            <a:endParaRPr sz="90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Seal</a:t>
            </a:r>
            <a:r>
              <a:rPr sz="900" spc="-5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cover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filter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cover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provided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951223" y="6064123"/>
            <a:ext cx="3025775" cy="109220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219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Made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PETG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excellent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clarity,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scale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molded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125ml,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250ml,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500ml,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1000ml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available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Non-pyrogenic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817087"/>
              </p:ext>
            </p:extLst>
          </p:nvPr>
        </p:nvGraphicFramePr>
        <p:xfrm>
          <a:off x="367260" y="7216196"/>
          <a:ext cx="6300470" cy="2870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04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04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95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 working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volume: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25ml-45ml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volume: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25ml-45ml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cap;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volume: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50ml-90ml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250ml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 working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volume:50ml-90ml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volume:100ml-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175ml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500ml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volume:100ml-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175ml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volume:200ml-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FPB07-1000S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1000ml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volume:200ml-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3000ml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volume:600-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1350ml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FPB07-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5000ml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Recommended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working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volume:1000-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SC05-3-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transfer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MPC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SC05-3-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100B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transfer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2L,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5L，Heat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seal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SC05-3-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transfer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3L,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5L，Sampling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/PK；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28120" y="1283208"/>
            <a:ext cx="1165105" cy="853440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188964" y="6371844"/>
            <a:ext cx="992124" cy="743712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83667" y="142875"/>
            <a:ext cx="651510" cy="198131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2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93995" y="10155545"/>
            <a:ext cx="1452625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3862704" cy="1085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Disposable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Serological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Pipette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965"/>
              </a:spcBef>
            </a:pP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tissue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culture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Tested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sterility,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accuracy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endotoxin levels,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certified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pyrogen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free </a:t>
            </a:r>
            <a:r>
              <a:rPr sz="1050" spc="-10" dirty="0">
                <a:latin typeface="Times New Roman"/>
                <a:cs typeface="Times New Roman"/>
              </a:rPr>
              <a:t>Polystyrene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material,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clarity,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Clear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scale,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accurate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pipetting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1050" spc="-10" dirty="0">
                <a:latin typeface="Times New Roman"/>
                <a:cs typeface="Times New Roman"/>
              </a:rPr>
              <a:t>liquid-tight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1692402"/>
            <a:ext cx="1245870" cy="61976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226695" indent="-213995">
              <a:lnSpc>
                <a:spcPct val="100000"/>
              </a:lnSpc>
              <a:spcBef>
                <a:spcPts val="4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RNase/DNase-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Human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DNA-free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Non-pyrogenic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51223" y="1692402"/>
            <a:ext cx="1009650" cy="42164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226695" indent="-213995">
              <a:lnSpc>
                <a:spcPct val="100000"/>
              </a:lnSpc>
              <a:spcBef>
                <a:spcPts val="4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Non-cytotoxic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9250" y="4622988"/>
            <a:ext cx="17335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2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10" dirty="0">
                <a:latin typeface="Arial MT"/>
                <a:cs typeface="Arial MT"/>
              </a:rPr>
              <a:t> Strainer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46023" y="4850993"/>
            <a:ext cx="3025775" cy="915669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42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Ideal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stem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tissue-derived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primary </a:t>
            </a:r>
            <a:r>
              <a:rPr sz="900" dirty="0">
                <a:latin typeface="Times New Roman"/>
                <a:cs typeface="Times New Roman"/>
              </a:rPr>
              <a:t>cell</a:t>
            </a:r>
            <a:r>
              <a:rPr sz="900" spc="-10" dirty="0">
                <a:latin typeface="Times New Roman"/>
                <a:cs typeface="Times New Roman"/>
              </a:rPr>
              <a:t> preparation</a:t>
            </a:r>
            <a:endParaRPr sz="900" dirty="0">
              <a:latin typeface="Times New Roman"/>
              <a:cs typeface="Times New Roman"/>
            </a:endParaRPr>
          </a:p>
          <a:p>
            <a:pPr marL="227329" marR="29209" indent="-215265">
              <a:lnSpc>
                <a:spcPct val="128899"/>
              </a:lnSpc>
              <a:spcBef>
                <a:spcPts val="1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lang="en-IN" sz="900" spc="-10" dirty="0">
                <a:latin typeface="Times New Roman"/>
                <a:cs typeface="Times New Roman"/>
              </a:rPr>
              <a:t>DARSUN</a:t>
            </a:r>
            <a:r>
              <a:rPr sz="900" spc="-10" dirty="0">
                <a:latin typeface="Times New Roman"/>
                <a:cs typeface="Times New Roman"/>
              </a:rPr>
              <a:t>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Corning,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Thermo 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mainstream brands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50ml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centrifuge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tube/cell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culture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tube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Adopted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PP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shell,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Nylon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filter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Different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pore</a:t>
            </a:r>
            <a:r>
              <a:rPr sz="900" spc="-10" dirty="0">
                <a:latin typeface="Times New Roman"/>
                <a:cs typeface="Times New Roman"/>
              </a:rPr>
              <a:t> size:40,70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100um.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52747" y="4850993"/>
            <a:ext cx="1066800" cy="73723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225425" indent="-212725">
              <a:lnSpc>
                <a:spcPct val="100000"/>
              </a:lnSpc>
              <a:spcBef>
                <a:spcPts val="425"/>
              </a:spcBef>
              <a:buFont typeface="Wingdings"/>
              <a:buChar char=""/>
              <a:tabLst>
                <a:tab pos="225425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>
              <a:latin typeface="Times New Roman"/>
              <a:cs typeface="Times New Roman"/>
            </a:endParaRPr>
          </a:p>
          <a:p>
            <a:pPr marL="225425" indent="-212725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5425" algn="l"/>
              </a:tabLst>
            </a:pPr>
            <a:r>
              <a:rPr sz="90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pyrogenic</a:t>
            </a:r>
            <a:endParaRPr sz="900">
              <a:latin typeface="Times New Roman"/>
              <a:cs typeface="Times New Roman"/>
            </a:endParaRPr>
          </a:p>
          <a:p>
            <a:pPr marL="225425" indent="-212725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5425" algn="l"/>
              </a:tabLst>
            </a:pPr>
            <a:r>
              <a:rPr sz="90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cytotoxic</a:t>
            </a:r>
            <a:endParaRPr sz="900">
              <a:latin typeface="Times New Roman"/>
              <a:cs typeface="Times New Roman"/>
            </a:endParaRPr>
          </a:p>
          <a:p>
            <a:pPr marL="636905" lvl="1" indent="-182245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636905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9011240"/>
              </p:ext>
            </p:extLst>
          </p:nvPr>
        </p:nvGraphicFramePr>
        <p:xfrm>
          <a:off x="387350" y="5846048"/>
          <a:ext cx="5296533" cy="9302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973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51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Blue；40um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0504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Natural；70um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Yello；100um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/PK；50/CS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" name="object 16"/>
          <p:cNvSpPr txBox="1"/>
          <p:nvPr/>
        </p:nvSpPr>
        <p:spPr>
          <a:xfrm>
            <a:off x="444500" y="6954756"/>
            <a:ext cx="43243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media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square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bottles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/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PET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Serum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44500" y="7152246"/>
            <a:ext cx="3532504" cy="81788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5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packaging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transporting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media,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buffers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serums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Square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greater </a:t>
            </a: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space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Leak-proof, graduated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PET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durability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Clear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clarity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advantages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928108" y="7152246"/>
            <a:ext cx="1066800" cy="81788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5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pyrogenic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cytotoxic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376681" y="2395220"/>
          <a:ext cx="5310504" cy="2045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05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89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100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1ml，Sterile</a:t>
                      </a:r>
                      <a:r>
                        <a:rPr sz="900" spc="-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50/PK；1000/CS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2ml，Sterile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5ml，Sterile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50/PK；200/CS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10ml，Sterile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Stretch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type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50/PK；200/CS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10ml，Sterile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Welded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type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50/PK；200/CS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25ml，Sterile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25/PK；200/CS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50ml，Sterile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100ml，Sterile</a:t>
                      </a:r>
                      <a:r>
                        <a:rPr sz="900" spc="-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,individual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452881" y="8355965"/>
          <a:ext cx="5219700" cy="1236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8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96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415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50ml；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/PK；144/CS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125ml；Natural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250ml；Natural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30/PK；60/CS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500ml；Natural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MCB09-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1000ml；Natural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21" name="object 2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26252" y="8389620"/>
            <a:ext cx="1647444" cy="1235964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59196" y="2406396"/>
            <a:ext cx="1658111" cy="1106424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56234" y="10115550"/>
            <a:ext cx="6912609" cy="291465"/>
          </a:xfrm>
          <a:custGeom>
            <a:avLst/>
            <a:gdLst/>
            <a:ahLst/>
            <a:cxnLst/>
            <a:rect l="l" t="t" r="r" b="b"/>
            <a:pathLst>
              <a:path w="6912609" h="291465">
                <a:moveTo>
                  <a:pt x="6912609" y="291465"/>
                </a:moveTo>
                <a:lnTo>
                  <a:pt x="0" y="291465"/>
                </a:lnTo>
                <a:lnTo>
                  <a:pt x="0" y="0"/>
                </a:lnTo>
                <a:lnTo>
                  <a:pt x="6912609" y="0"/>
                </a:lnTo>
                <a:lnTo>
                  <a:pt x="6912609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23672" y="10119360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3599" y="10101186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17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15711" y="1773936"/>
            <a:ext cx="1879091" cy="1234440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44500" y="643255"/>
            <a:ext cx="5015230" cy="1076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1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Culture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Coverslip</a:t>
            </a:r>
            <a:endParaRPr sz="1200" dirty="0">
              <a:latin typeface="Arial MT"/>
              <a:cs typeface="Arial MT"/>
            </a:endParaRPr>
          </a:p>
          <a:p>
            <a:pPr marL="227329" indent="-214629">
              <a:lnSpc>
                <a:spcPct val="100000"/>
              </a:lnSpc>
              <a:spcBef>
                <a:spcPts val="10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optical </a:t>
            </a:r>
            <a:r>
              <a:rPr sz="900" dirty="0">
                <a:latin typeface="Times New Roman"/>
                <a:cs typeface="Times New Roman"/>
              </a:rPr>
              <a:t>glass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surface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treatment,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promote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growth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directly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slide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Stick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wall,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not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easy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fall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off,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avoid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loss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cells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due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metastasis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No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processing required,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ready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No.1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thickness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(0.13-0.17mm)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It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10" dirty="0">
                <a:latin typeface="Times New Roman"/>
                <a:cs typeface="Times New Roman"/>
              </a:rPr>
              <a:t> suitable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immunohistochemistry,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immunofluorescence,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situ</a:t>
            </a:r>
            <a:r>
              <a:rPr sz="900" spc="-10" dirty="0">
                <a:latin typeface="Times New Roman"/>
                <a:cs typeface="Times New Roman"/>
              </a:rPr>
              <a:t> hybridization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experiments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4416366"/>
              </p:ext>
            </p:extLst>
          </p:nvPr>
        </p:nvGraphicFramePr>
        <p:xfrm>
          <a:off x="356234" y="1816840"/>
          <a:ext cx="4853304" cy="12350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8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0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39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CCG33-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Circle;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CCG33-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Circle;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CCG33-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Circle;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CCG33-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Circle;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CCG33-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28C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Circle;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28mm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/Box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12229" y="3040383"/>
            <a:ext cx="6682740" cy="1827423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™</a:t>
            </a:r>
            <a:r>
              <a:rPr sz="900" spc="114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culture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bottle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scale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borosilicate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USP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Type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standards.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keep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value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50" dirty="0">
                <a:latin typeface="Microsoft YaHei Light"/>
                <a:cs typeface="Microsoft YaHei Light"/>
              </a:rPr>
              <a:t>a </a:t>
            </a:r>
            <a:r>
              <a:rPr sz="900" dirty="0">
                <a:latin typeface="Microsoft YaHei Light"/>
                <a:cs typeface="Microsoft YaHei Light"/>
              </a:rPr>
              <a:t>long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time.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effluent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pollution.</a:t>
            </a:r>
            <a:endParaRPr sz="900" dirty="0">
              <a:latin typeface="Microsoft YaHei Light"/>
              <a:cs typeface="Microsoft YaHei Light"/>
            </a:endParaRPr>
          </a:p>
          <a:p>
            <a:pPr marL="93980" indent="-81280">
              <a:lnSpc>
                <a:spcPct val="100000"/>
              </a:lnSpc>
              <a:spcBef>
                <a:spcPts val="480"/>
              </a:spcBef>
              <a:buChar char="*"/>
              <a:tabLst>
                <a:tab pos="93980" algn="l"/>
              </a:tabLst>
            </a:pP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German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ISOLAB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standard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borosilicate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hydrochloric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3.3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glass</a:t>
            </a:r>
            <a:endParaRPr sz="900" dirty="0">
              <a:latin typeface="Microsoft YaHei Light"/>
              <a:cs typeface="Microsoft YaHei Light"/>
            </a:endParaRPr>
          </a:p>
          <a:p>
            <a:pPr marL="93980" indent="-81280">
              <a:lnSpc>
                <a:spcPct val="100000"/>
              </a:lnSpc>
              <a:spcBef>
                <a:spcPts val="480"/>
              </a:spcBef>
              <a:buChar char="*"/>
              <a:tabLst>
                <a:tab pos="93980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withstand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autoclave sterilization</a:t>
            </a:r>
            <a:endParaRPr sz="900" dirty="0">
              <a:latin typeface="Microsoft YaHei Light"/>
              <a:cs typeface="Microsoft YaHei Light"/>
            </a:endParaRPr>
          </a:p>
          <a:p>
            <a:pPr marL="93980" indent="-81280">
              <a:lnSpc>
                <a:spcPct val="100000"/>
              </a:lnSpc>
              <a:spcBef>
                <a:spcPts val="480"/>
              </a:spcBef>
              <a:buChar char="*"/>
              <a:tabLst>
                <a:tab pos="9398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Special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dumping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port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design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dumping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avoiding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dripping</a:t>
            </a:r>
            <a:endParaRPr sz="900" dirty="0">
              <a:latin typeface="Microsoft YaHei Light"/>
              <a:cs typeface="Microsoft YaHei Light"/>
            </a:endParaRPr>
          </a:p>
          <a:p>
            <a:pPr marL="93980" indent="-81280">
              <a:lnSpc>
                <a:spcPct val="100000"/>
              </a:lnSpc>
              <a:spcBef>
                <a:spcPts val="480"/>
              </a:spcBef>
              <a:buChar char="*"/>
              <a:tabLst>
                <a:tab pos="93980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scale</a:t>
            </a:r>
            <a:endParaRPr sz="900" dirty="0">
              <a:latin typeface="Microsoft YaHei Light"/>
              <a:cs typeface="Microsoft YaHei Light"/>
            </a:endParaRPr>
          </a:p>
          <a:p>
            <a:pPr marL="93980" indent="-81280">
              <a:lnSpc>
                <a:spcPct val="100000"/>
              </a:lnSpc>
              <a:spcBef>
                <a:spcPts val="480"/>
              </a:spcBef>
              <a:buChar char="*"/>
              <a:tabLst>
                <a:tab pos="93980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writing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area</a:t>
            </a:r>
            <a:endParaRPr sz="900" dirty="0">
              <a:latin typeface="Microsoft YaHei Light"/>
              <a:cs typeface="Microsoft YaHei Light"/>
            </a:endParaRPr>
          </a:p>
          <a:p>
            <a:pPr marL="93980" indent="-81280">
              <a:lnSpc>
                <a:spcPct val="100000"/>
              </a:lnSpc>
              <a:spcBef>
                <a:spcPts val="480"/>
              </a:spcBef>
              <a:buChar char="*"/>
              <a:tabLst>
                <a:tab pos="9398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Optional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standard</a:t>
            </a:r>
            <a:r>
              <a:rPr sz="900" spc="120" dirty="0">
                <a:latin typeface="Microsoft YaHei Light"/>
                <a:cs typeface="Microsoft YaHei Light"/>
              </a:rPr>
              <a:t>  </a:t>
            </a:r>
            <a:r>
              <a:rPr sz="900" dirty="0">
                <a:latin typeface="Microsoft YaHei Light"/>
                <a:cs typeface="Microsoft YaHei Light"/>
              </a:rPr>
              <a:t>Cap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puncture</a:t>
            </a:r>
            <a:r>
              <a:rPr sz="900" spc="120" dirty="0">
                <a:latin typeface="Microsoft YaHei Light"/>
                <a:cs typeface="Microsoft YaHei Light"/>
              </a:rPr>
              <a:t>  </a:t>
            </a:r>
            <a:r>
              <a:rPr sz="900" spc="-25" dirty="0">
                <a:latin typeface="Microsoft YaHei Light"/>
                <a:cs typeface="Microsoft YaHei Light"/>
              </a:rPr>
              <a:t>Cap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4969510"/>
          <a:ext cx="6868159" cy="48571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8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27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20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435-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  <a:tabLst>
                          <a:tab pos="3561079" algn="l"/>
                        </a:tabLst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435-125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125ml</a:t>
                      </a:r>
                      <a:r>
                        <a:rPr sz="1050" spc="-15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0" dirty="0">
                          <a:latin typeface="SimSun"/>
                          <a:cs typeface="SimSun"/>
                        </a:rPr>
                        <a:t>without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15" dirty="0">
                          <a:latin typeface="SimSun"/>
                          <a:cs typeface="SimSun"/>
                        </a:rPr>
                        <a:t>lid,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120" dirty="0">
                          <a:latin typeface="SimSun"/>
                          <a:cs typeface="SimSun"/>
                        </a:rPr>
                        <a:t>No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	</a:t>
                      </a:r>
                      <a:r>
                        <a:rPr sz="1050" spc="-35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22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56x123mm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60Pcs/CS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755-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125A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  <a:tabLst>
                          <a:tab pos="3195320" algn="l"/>
                        </a:tabLst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125ml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5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15" dirty="0">
                          <a:latin typeface="SimSun"/>
                          <a:cs typeface="SimSun"/>
                        </a:rPr>
                        <a:t>lid,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0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	</a:t>
                      </a:r>
                      <a:r>
                        <a:rPr sz="1050" spc="-35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9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rubber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50" dirty="0">
                          <a:latin typeface="SimSun"/>
                          <a:cs typeface="SimSun"/>
                        </a:rPr>
                        <a:t>pad,</a:t>
                      </a:r>
                      <a:r>
                        <a:rPr sz="1050" spc="-204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56x123mm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60Pcs/CS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755-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125B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125ml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culture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can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9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5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0" dirty="0">
                          <a:latin typeface="SimSun"/>
                          <a:cs typeface="SimSun"/>
                        </a:rPr>
                        <a:t>pad,</a:t>
                      </a:r>
                      <a:r>
                        <a:rPr sz="1050" spc="-20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56x123mm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60Pcs/CS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755-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125W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125ml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culture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wheaton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21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65" dirty="0">
                          <a:latin typeface="SimSun"/>
                          <a:cs typeface="SimSun"/>
                        </a:rPr>
                        <a:t>Cap</a:t>
                      </a:r>
                      <a:r>
                        <a:rPr sz="1050" spc="-21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(DWK：240680),</a:t>
                      </a:r>
                      <a:r>
                        <a:rPr sz="1050" spc="-20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56x123mm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60Pcs/CS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437-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250ml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5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5" dirty="0">
                          <a:latin typeface="SimSun"/>
                          <a:cs typeface="SimSun"/>
                        </a:rPr>
                        <a:t>without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5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66x156mm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40Pcs/CS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757-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250A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250ml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5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15" dirty="0">
                          <a:latin typeface="SimSun"/>
                          <a:cs typeface="SimSun"/>
                        </a:rPr>
                        <a:t>lid,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5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0" dirty="0">
                          <a:latin typeface="SimSun"/>
                          <a:cs typeface="SimSun"/>
                        </a:rPr>
                        <a:t>pad,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66x156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40Pcs/CS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757-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250B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250ml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culture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can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0" dirty="0">
                          <a:latin typeface="SimSun"/>
                          <a:cs typeface="SimSun"/>
                        </a:rPr>
                        <a:t>pad,</a:t>
                      </a:r>
                      <a:r>
                        <a:rPr sz="1050" spc="-19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66x156mm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40Pcs/CS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757-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250W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250ml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culture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Fitted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wheaton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35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60" dirty="0">
                          <a:latin typeface="SimSun"/>
                          <a:cs typeface="SimSun"/>
                        </a:rPr>
                        <a:t>Cap</a:t>
                      </a:r>
                      <a:r>
                        <a:rPr sz="1050" spc="-10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(DWK：240680)</a:t>
                      </a:r>
                      <a:r>
                        <a:rPr sz="1050" spc="-15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66x156mm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40Pcs/CS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439-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500ml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5" dirty="0">
                          <a:latin typeface="SimSun"/>
                          <a:cs typeface="SimSun"/>
                        </a:rPr>
                        <a:t>without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5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transparent,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85x182mm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24Pcs/CS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759-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500A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500ml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5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0" dirty="0">
                          <a:latin typeface="SimSun"/>
                          <a:cs typeface="SimSun"/>
                        </a:rPr>
                        <a:t>pad,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80" dirty="0">
                          <a:latin typeface="SimSun"/>
                          <a:cs typeface="SimSun"/>
                        </a:rPr>
                        <a:t>85x182mm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24Pcs/CS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759-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500B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500ml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culture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can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6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0" dirty="0">
                          <a:latin typeface="SimSun"/>
                          <a:cs typeface="SimSun"/>
                        </a:rPr>
                        <a:t>pad,</a:t>
                      </a:r>
                      <a:r>
                        <a:rPr sz="1050" spc="-19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85x182mm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24Pcs/CS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759-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500W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500ml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culture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5" dirty="0">
                          <a:latin typeface="SimSun"/>
                          <a:cs typeface="SimSun"/>
                        </a:rPr>
                        <a:t>medium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5" dirty="0">
                          <a:latin typeface="SimSun"/>
                          <a:cs typeface="SimSun"/>
                        </a:rPr>
                        <a:t>bottle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90" dirty="0">
                          <a:latin typeface="SimSun"/>
                          <a:cs typeface="SimSun"/>
                        </a:rPr>
                        <a:t>transparent;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With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wheaton</a:t>
                      </a:r>
                      <a:endParaRPr sz="1050">
                        <a:latin typeface="SimSun"/>
                        <a:cs typeface="SimSu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0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cap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(DWK：240680)</a:t>
                      </a:r>
                      <a:r>
                        <a:rPr sz="1050" spc="-15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80" dirty="0">
                          <a:latin typeface="SimSun"/>
                          <a:cs typeface="SimSun"/>
                        </a:rPr>
                        <a:t>85x182mm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spc="-10" dirty="0">
                          <a:latin typeface="SimSun"/>
                          <a:cs typeface="SimSun"/>
                        </a:rPr>
                        <a:t>24Pcs/CS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33-430A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spc="-45" dirty="0">
                          <a:latin typeface="SimSun"/>
                          <a:cs typeface="SimSun"/>
                        </a:rPr>
                        <a:t>standard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5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4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5" dirty="0">
                          <a:latin typeface="SimSun"/>
                          <a:cs typeface="SimSun"/>
                        </a:rPr>
                        <a:t>Cap;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7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0" dirty="0">
                          <a:latin typeface="SimSun"/>
                          <a:cs typeface="SimSun"/>
                        </a:rPr>
                        <a:t>pad,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165" dirty="0">
                          <a:latin typeface="SimSun"/>
                          <a:cs typeface="SimSun"/>
                        </a:rPr>
                        <a:t>33mm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100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0" dirty="0">
                          <a:latin typeface="SimSun"/>
                          <a:cs typeface="SimSun"/>
                        </a:rPr>
                        <a:t>Pcs/Box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33-430B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0" dirty="0">
                          <a:latin typeface="SimSun"/>
                          <a:cs typeface="SimSun"/>
                        </a:rPr>
                        <a:t>cap,</a:t>
                      </a:r>
                      <a:r>
                        <a:rPr sz="1050" spc="-16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dirty="0">
                          <a:latin typeface="SimSun"/>
                          <a:cs typeface="SimSun"/>
                        </a:rPr>
                        <a:t>PBT</a:t>
                      </a:r>
                      <a:r>
                        <a:rPr sz="1050" spc="-19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110" dirty="0">
                          <a:latin typeface="SimSun"/>
                          <a:cs typeface="SimSun"/>
                        </a:rPr>
                        <a:t>resin</a:t>
                      </a:r>
                      <a:r>
                        <a:rPr sz="1050" spc="-19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puncture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85" dirty="0">
                          <a:latin typeface="SimSun"/>
                          <a:cs typeface="SimSun"/>
                        </a:rPr>
                        <a:t>cover;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Chloroprene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30" dirty="0">
                          <a:latin typeface="SimSun"/>
                          <a:cs typeface="SimSun"/>
                        </a:rPr>
                        <a:t>rubber</a:t>
                      </a:r>
                      <a:r>
                        <a:rPr sz="1050" spc="-18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50" dirty="0">
                          <a:latin typeface="SimSun"/>
                          <a:cs typeface="SimSun"/>
                        </a:rPr>
                        <a:t>pad,</a:t>
                      </a:r>
                      <a:r>
                        <a:rPr sz="1050" spc="-180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165" dirty="0">
                          <a:latin typeface="SimSun"/>
                          <a:cs typeface="SimSun"/>
                        </a:rPr>
                        <a:t>33mm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050" dirty="0">
                          <a:latin typeface="SimSun"/>
                          <a:cs typeface="SimSun"/>
                        </a:rPr>
                        <a:t>100</a:t>
                      </a:r>
                      <a:r>
                        <a:rPr sz="1050" spc="-19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70" dirty="0">
                          <a:latin typeface="SimSun"/>
                          <a:cs typeface="SimSun"/>
                        </a:rPr>
                        <a:t>Pcs/</a:t>
                      </a:r>
                      <a:r>
                        <a:rPr sz="1050" spc="-175" dirty="0">
                          <a:latin typeface="SimSun"/>
                          <a:cs typeface="SimSun"/>
                        </a:rPr>
                        <a:t> </a:t>
                      </a:r>
                      <a:r>
                        <a:rPr sz="1050" spc="-25" dirty="0">
                          <a:latin typeface="SimSun"/>
                          <a:cs typeface="SimSun"/>
                        </a:rPr>
                        <a:t>Box</a:t>
                      </a:r>
                      <a:endParaRPr sz="1050">
                        <a:latin typeface="SimSun"/>
                        <a:cs typeface="SimSun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08636" y="3669642"/>
            <a:ext cx="1290642" cy="1237000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68975" y="10155545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476122"/>
            <a:ext cx="4997450" cy="834390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Confocal</a:t>
            </a:r>
            <a:r>
              <a:rPr sz="1200" spc="-20" dirty="0">
                <a:latin typeface="Arial MT"/>
                <a:cs typeface="Arial MT"/>
              </a:rPr>
              <a:t> Dish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lang="en-IN" sz="900" spc="-10" dirty="0">
                <a:latin typeface="Times New Roman"/>
                <a:cs typeface="Times New Roman"/>
              </a:rPr>
              <a:t>DARSUN</a:t>
            </a:r>
            <a:r>
              <a:rPr sz="900" spc="-10" dirty="0">
                <a:latin typeface="Times New Roman"/>
                <a:cs typeface="Times New Roman"/>
              </a:rPr>
              <a:t>™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Confocal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Dish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easily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performs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high-quality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imaging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35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mm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petri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dish.</a:t>
            </a:r>
            <a:endParaRPr sz="900" dirty="0">
              <a:latin typeface="Times New Roman"/>
              <a:cs typeface="Times New Roman"/>
            </a:endParaRPr>
          </a:p>
          <a:p>
            <a:pPr marL="12700" marR="5080">
              <a:lnSpc>
                <a:spcPct val="144400"/>
              </a:lnSpc>
            </a:pPr>
            <a:r>
              <a:rPr sz="900" spc="-10" dirty="0">
                <a:latin typeface="Times New Roman"/>
                <a:cs typeface="Times New Roman"/>
              </a:rPr>
              <a:t>Combining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convenience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standard </a:t>
            </a:r>
            <a:r>
              <a:rPr sz="900" dirty="0">
                <a:latin typeface="Times New Roman"/>
                <a:cs typeface="Times New Roman"/>
              </a:rPr>
              <a:t>35mm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petri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dish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imaging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benefits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cover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glass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provides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excellent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optical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properties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required </a:t>
            </a:r>
            <a:r>
              <a:rPr sz="900" dirty="0">
                <a:latin typeface="Times New Roman"/>
                <a:cs typeface="Times New Roman"/>
              </a:rPr>
              <a:t>for high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magnification microscopy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confocal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image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analysis.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1284859"/>
            <a:ext cx="111125" cy="61976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sz="900" spc="-50" dirty="0">
                <a:latin typeface="Wingdings"/>
                <a:cs typeface="Wingdings"/>
              </a:rPr>
              <a:t></a:t>
            </a:r>
            <a:endParaRPr sz="90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50" dirty="0">
                <a:latin typeface="Wingdings"/>
                <a:cs typeface="Wingdings"/>
              </a:rPr>
              <a:t></a:t>
            </a:r>
            <a:endParaRPr sz="90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50" dirty="0">
                <a:latin typeface="Wingdings"/>
                <a:cs typeface="Wingdings"/>
              </a:rPr>
              <a:t></a:t>
            </a:r>
            <a:endParaRPr sz="900">
              <a:latin typeface="Wingdings"/>
              <a:cs typeface="Wingding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9383" y="1284859"/>
            <a:ext cx="2632075" cy="619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spc="-10" dirty="0">
                <a:latin typeface="Times New Roman"/>
                <a:cs typeface="Times New Roman"/>
              </a:rPr>
              <a:t>Improve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 </a:t>
            </a:r>
            <a:r>
              <a:rPr sz="900" spc="-10" dirty="0">
                <a:latin typeface="Times New Roman"/>
                <a:cs typeface="Times New Roman"/>
              </a:rPr>
              <a:t>quality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high-resolution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culture images Reduce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evaporation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contamination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medium Human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51223" y="1284859"/>
            <a:ext cx="925194" cy="61976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5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Non-pyrogenic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44500" y="1845690"/>
            <a:ext cx="5662295" cy="61976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sz="900" spc="-10" dirty="0">
                <a:latin typeface="Times New Roman"/>
                <a:cs typeface="Times New Roman"/>
              </a:rPr>
              <a:t>Recommended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use:</a:t>
            </a:r>
            <a:endParaRPr sz="900">
              <a:latin typeface="Times New Roman"/>
              <a:cs typeface="Times New Roman"/>
            </a:endParaRPr>
          </a:p>
          <a:p>
            <a:pPr marL="12700" marR="5080" indent="225425">
              <a:lnSpc>
                <a:spcPct val="144400"/>
              </a:lnSpc>
            </a:pPr>
            <a:r>
              <a:rPr sz="900" spc="-10" dirty="0">
                <a:latin typeface="Times New Roman"/>
                <a:cs typeface="Times New Roman"/>
              </a:rPr>
              <a:t>Fluorescence microscopy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imaging,</a:t>
            </a:r>
            <a:r>
              <a:rPr sz="900" dirty="0">
                <a:latin typeface="Times New Roman"/>
                <a:cs typeface="Times New Roman"/>
              </a:rPr>
              <a:t> phase</a:t>
            </a:r>
            <a:r>
              <a:rPr sz="900" spc="-10" dirty="0">
                <a:latin typeface="Times New Roman"/>
                <a:cs typeface="Times New Roman"/>
              </a:rPr>
              <a:t> contrast microscopy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imaging,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confocal microscopy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imaging,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live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 </a:t>
            </a:r>
            <a:r>
              <a:rPr sz="900" spc="-10" dirty="0">
                <a:latin typeface="Times New Roman"/>
                <a:cs typeface="Times New Roman"/>
              </a:rPr>
              <a:t>imaging Differential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interferometric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contrast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microscopy,</a:t>
            </a:r>
            <a:r>
              <a:rPr sz="900" spc="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Fluorescence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 Situ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Hybridization (FISH)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000172"/>
              </p:ext>
            </p:extLst>
          </p:nvPr>
        </p:nvGraphicFramePr>
        <p:xfrm>
          <a:off x="391414" y="2539429"/>
          <a:ext cx="6692899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01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2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CDG35-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Dish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35mm;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16mm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CDG35-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Dish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35mm;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44500" y="3409315"/>
            <a:ext cx="4439920" cy="1670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1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96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Black/Clear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Bottom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Plate,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TC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Surface</a:t>
            </a:r>
            <a:endParaRPr sz="1200" dirty="0">
              <a:latin typeface="Arial MT"/>
              <a:cs typeface="Arial MT"/>
            </a:endParaRPr>
          </a:p>
          <a:p>
            <a:pPr marL="12700" marR="47625">
              <a:lnSpc>
                <a:spcPct val="144400"/>
              </a:lnSpc>
              <a:spcBef>
                <a:spcPts val="585"/>
              </a:spcBef>
            </a:pPr>
            <a:r>
              <a:rPr sz="900" spc="-10" dirty="0">
                <a:latin typeface="Times New Roman"/>
                <a:cs typeface="Times New Roman"/>
              </a:rPr>
              <a:t>96-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Optical-Bottom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Polymer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Base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have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solid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polystyrene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black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white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upper structures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10" dirty="0">
                <a:latin typeface="Times New Roman"/>
                <a:cs typeface="Times New Roman"/>
              </a:rPr>
              <a:t> polystyrene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film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bottom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plate.</a:t>
            </a:r>
            <a:endParaRPr sz="900" dirty="0">
              <a:latin typeface="Times New Roman"/>
              <a:cs typeface="Times New Roman"/>
            </a:endParaRPr>
          </a:p>
          <a:p>
            <a:pPr marL="12700" marR="299085">
              <a:lnSpc>
                <a:spcPct val="144400"/>
              </a:lnSpc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plates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optimized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fluorescence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luminescence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culture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microscopic applications.</a:t>
            </a:r>
            <a:endParaRPr sz="900" dirty="0">
              <a:latin typeface="Times New Roman"/>
              <a:cs typeface="Times New Roman"/>
            </a:endParaRPr>
          </a:p>
          <a:p>
            <a:pPr marL="12700" marR="5080">
              <a:lnSpc>
                <a:spcPct val="144400"/>
              </a:lnSpc>
              <a:spcBef>
                <a:spcPts val="5"/>
              </a:spcBef>
            </a:pPr>
            <a:r>
              <a:rPr sz="900" dirty="0">
                <a:latin typeface="Times New Roman"/>
                <a:cs typeface="Times New Roman"/>
              </a:rPr>
              <a:t>White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black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polystyrene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upper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structure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polymer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coverglass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bottom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plates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combine</a:t>
            </a:r>
            <a:r>
              <a:rPr sz="900" spc="-25" dirty="0">
                <a:latin typeface="Times New Roman"/>
                <a:cs typeface="Times New Roman"/>
              </a:rPr>
              <a:t> the</a:t>
            </a:r>
            <a:r>
              <a:rPr sz="900" spc="-10" dirty="0">
                <a:latin typeface="Times New Roman"/>
                <a:cs typeface="Times New Roman"/>
              </a:rPr>
              <a:t> optical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clarity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virgin</a:t>
            </a:r>
            <a:r>
              <a:rPr sz="900" spc="-10" dirty="0">
                <a:latin typeface="Times New Roman"/>
                <a:cs typeface="Times New Roman"/>
              </a:rPr>
              <a:t> crystalline polystyrene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10" dirty="0">
                <a:latin typeface="Times New Roman"/>
                <a:cs typeface="Times New Roman"/>
              </a:rPr>
              <a:t> optimal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surface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wide</a:t>
            </a:r>
            <a:r>
              <a:rPr sz="900" spc="-10" dirty="0">
                <a:latin typeface="Times New Roman"/>
                <a:cs typeface="Times New Roman"/>
              </a:rPr>
              <a:t> range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HTS</a:t>
            </a:r>
            <a:r>
              <a:rPr sz="900" spc="-10" dirty="0">
                <a:latin typeface="Times New Roman"/>
                <a:cs typeface="Times New Roman"/>
              </a:rPr>
              <a:t> applications.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44500" y="5053710"/>
            <a:ext cx="3237230" cy="619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spc="-10" dirty="0">
                <a:latin typeface="Times New Roman"/>
                <a:cs typeface="Times New Roman"/>
              </a:rPr>
              <a:t>Background,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autoflorescence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crosstalk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10" dirty="0">
                <a:latin typeface="Times New Roman"/>
                <a:cs typeface="Times New Roman"/>
              </a:rPr>
              <a:t> improved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when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you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use</a:t>
            </a:r>
            <a:r>
              <a:rPr sz="900" dirty="0">
                <a:latin typeface="Times New Roman"/>
                <a:cs typeface="Times New Roman"/>
              </a:rPr>
              <a:t> Black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microplates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recommended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florescence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measurements;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minimum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back-scattered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light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background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fluorescence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766820" y="5114671"/>
            <a:ext cx="126936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Times New Roman"/>
                <a:cs typeface="Times New Roman"/>
              </a:rPr>
              <a:t>Black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White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microplates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44500" y="5703709"/>
            <a:ext cx="2707005" cy="14109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27329" marR="5080" indent="-215265" algn="just">
              <a:lnSpc>
                <a:spcPct val="143900"/>
              </a:lnSpc>
              <a:spcBef>
                <a:spcPts val="9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White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microplates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recommended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luminescence measurements;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maximum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reflection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minimal autoluminescence</a:t>
            </a:r>
            <a:endParaRPr sz="900" dirty="0">
              <a:latin typeface="Times New Roman"/>
              <a:cs typeface="Times New Roman"/>
            </a:endParaRPr>
          </a:p>
          <a:p>
            <a:pPr marL="227329" marR="11430" indent="-215265" algn="just">
              <a:lnSpc>
                <a:spcPct val="143300"/>
              </a:lnSpc>
              <a:spcBef>
                <a:spcPts val="2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Available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black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fluorescence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assays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white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luminescence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fluorescence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assays;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 algn="just">
              <a:lnSpc>
                <a:spcPct val="100000"/>
              </a:lnSpc>
              <a:spcBef>
                <a:spcPts val="49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both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clear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bottoms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 algn="just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Polymer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base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51223" y="5649595"/>
            <a:ext cx="1652905" cy="121412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5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Working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range,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50-200μL/well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Human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Non-pyrogenic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589407"/>
              </p:ext>
            </p:extLst>
          </p:nvPr>
        </p:nvGraphicFramePr>
        <p:xfrm>
          <a:off x="334328" y="7227950"/>
          <a:ext cx="6694804" cy="1513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45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30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71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65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PG06-W96CC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PG06-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96CC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black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microplate;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65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PG06-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W96C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polymer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PG06-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black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polymer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Cell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65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PG06-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white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polymer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Untreated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65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PG06-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black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polymer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Untreated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21" name="object 2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47359" y="774192"/>
            <a:ext cx="1588008" cy="1156716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08764" y="3874008"/>
            <a:ext cx="1862595" cy="1442533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56871" y="10168190"/>
            <a:ext cx="6912609" cy="291465"/>
          </a:xfrm>
          <a:custGeom>
            <a:avLst/>
            <a:gdLst/>
            <a:ahLst/>
            <a:cxnLst/>
            <a:rect l="l" t="t" r="r" b="b"/>
            <a:pathLst>
              <a:path w="6912609" h="291465">
                <a:moveTo>
                  <a:pt x="6912609" y="291465"/>
                </a:moveTo>
                <a:lnTo>
                  <a:pt x="0" y="291465"/>
                </a:lnTo>
                <a:lnTo>
                  <a:pt x="0" y="0"/>
                </a:lnTo>
                <a:lnTo>
                  <a:pt x="6912609" y="0"/>
                </a:lnTo>
                <a:lnTo>
                  <a:pt x="6912609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78459" y="10203300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37926" y="10194540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19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715759" cy="4851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Culture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Inserts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in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Multi-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Plates</a:t>
            </a:r>
            <a:endParaRPr sz="1200" dirty="0">
              <a:latin typeface="Arial MT"/>
              <a:cs typeface="Arial MT"/>
            </a:endParaRPr>
          </a:p>
          <a:p>
            <a:pPr marL="638175" indent="-144145">
              <a:lnSpc>
                <a:spcPct val="100000"/>
              </a:lnSpc>
              <a:spcBef>
                <a:spcPts val="990"/>
              </a:spcBef>
              <a:buFont typeface="Wingdings"/>
              <a:buChar char=""/>
              <a:tabLst>
                <a:tab pos="638175" algn="l"/>
              </a:tabLst>
            </a:pPr>
            <a:r>
              <a:rPr sz="1050" b="1" dirty="0">
                <a:latin typeface="Times New Roman"/>
                <a:cs typeface="Times New Roman"/>
              </a:rPr>
              <a:t>The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membrane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is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made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of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polycarbonate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membrane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with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superhydrophilic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surface</a:t>
            </a:r>
            <a:endParaRPr sz="1050" dirty="0">
              <a:latin typeface="Times New Roman"/>
              <a:cs typeface="Times New Roman"/>
            </a:endParaRPr>
          </a:p>
          <a:p>
            <a:pPr marL="638175" indent="-147320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638175" algn="l"/>
              </a:tabLst>
            </a:pPr>
            <a:r>
              <a:rPr sz="1050" dirty="0">
                <a:latin typeface="Times New Roman"/>
                <a:cs typeface="Times New Roman"/>
              </a:rPr>
              <a:t>Most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types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grown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without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substrate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coating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using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Biolaand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chamber</a:t>
            </a:r>
            <a:endParaRPr sz="1050" dirty="0">
              <a:latin typeface="Times New Roman"/>
              <a:cs typeface="Times New Roman"/>
            </a:endParaRPr>
          </a:p>
          <a:p>
            <a:pPr marL="638175" indent="-147320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638175" algn="l"/>
              </a:tabLst>
            </a:pPr>
            <a:r>
              <a:rPr sz="1050" dirty="0">
                <a:latin typeface="Times New Roman"/>
                <a:cs typeface="Times New Roman"/>
              </a:rPr>
              <a:t>Four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pore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sizes: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0.4,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3,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</a:t>
            </a:r>
            <a:r>
              <a:rPr sz="1050" dirty="0">
                <a:latin typeface="Microsoft YaHei Light"/>
                <a:cs typeface="Microsoft YaHei Light"/>
              </a:rPr>
              <a:t>，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8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micron</a:t>
            </a:r>
            <a:endParaRPr sz="1050" dirty="0">
              <a:latin typeface="Times New Roman"/>
              <a:cs typeface="Times New Roman"/>
            </a:endParaRPr>
          </a:p>
          <a:p>
            <a:pPr marL="638175" indent="-147320">
              <a:lnSpc>
                <a:spcPct val="100000"/>
              </a:lnSpc>
              <a:spcBef>
                <a:spcPts val="1070"/>
              </a:spcBef>
              <a:buFont typeface="Wingdings"/>
              <a:buChar char=""/>
              <a:tabLst>
                <a:tab pos="638175" algn="l"/>
              </a:tabLst>
            </a:pPr>
            <a:r>
              <a:rPr sz="1050" dirty="0">
                <a:latin typeface="Times New Roman"/>
                <a:cs typeface="Times New Roman"/>
              </a:rPr>
              <a:t>There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three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sizes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6-</a:t>
            </a:r>
            <a:r>
              <a:rPr sz="1050" dirty="0">
                <a:latin typeface="Times New Roman"/>
                <a:cs typeface="Times New Roman"/>
              </a:rPr>
              <a:t>well,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12-</a:t>
            </a:r>
            <a:r>
              <a:rPr sz="1050" dirty="0">
                <a:latin typeface="Times New Roman"/>
                <a:cs typeface="Times New Roman"/>
              </a:rPr>
              <a:t>well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24-</a:t>
            </a:r>
            <a:r>
              <a:rPr sz="1050" dirty="0">
                <a:latin typeface="Times New Roman"/>
                <a:cs typeface="Times New Roman"/>
              </a:rPr>
              <a:t>well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plates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available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  <a:p>
            <a:pPr marL="4677410" lvl="1" indent="-214629">
              <a:lnSpc>
                <a:spcPct val="100000"/>
              </a:lnSpc>
              <a:spcBef>
                <a:spcPts val="400"/>
              </a:spcBef>
              <a:buFont typeface="Wingdings"/>
              <a:buChar char=""/>
              <a:tabLst>
                <a:tab pos="467741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Sterile</a:t>
            </a:r>
            <a:endParaRPr sz="900" dirty="0">
              <a:latin typeface="Microsoft YaHei Light"/>
              <a:cs typeface="Microsoft YaHe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 dirty="0">
              <a:latin typeface="Microsoft YaHei Light"/>
              <a:cs typeface="Microsoft YaHei Light"/>
            </a:endParaRPr>
          </a:p>
          <a:p>
            <a:pPr marL="4462780" marR="5080">
              <a:lnSpc>
                <a:spcPct val="123800"/>
              </a:lnSpc>
            </a:pPr>
            <a:r>
              <a:rPr sz="1050" b="1" spc="-10" dirty="0">
                <a:latin typeface="Times New Roman"/>
                <a:cs typeface="Times New Roman"/>
              </a:rPr>
              <a:t>Polycarbonate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membranes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have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higher </a:t>
            </a:r>
            <a:r>
              <a:rPr sz="1050" b="1" dirty="0">
                <a:latin typeface="Times New Roman"/>
                <a:cs typeface="Times New Roman"/>
              </a:rPr>
              <a:t>pore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density,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allow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more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exchange through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the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membrane,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20" dirty="0">
                <a:latin typeface="Times New Roman"/>
                <a:cs typeface="Times New Roman"/>
              </a:rPr>
              <a:t>have </a:t>
            </a:r>
            <a:r>
              <a:rPr sz="1050" b="1" spc="-10" dirty="0">
                <a:latin typeface="Times New Roman"/>
                <a:cs typeface="Times New Roman"/>
              </a:rPr>
              <a:t>excellent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cell</a:t>
            </a:r>
            <a:r>
              <a:rPr sz="1050" b="1" spc="-10" dirty="0">
                <a:latin typeface="Times New Roman"/>
                <a:cs typeface="Times New Roman"/>
              </a:rPr>
              <a:t> adhesion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properties, making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them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ideal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for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transport</a:t>
            </a:r>
            <a:r>
              <a:rPr sz="1050" b="1" spc="-4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studies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other</a:t>
            </a:r>
            <a:r>
              <a:rPr sz="1050" b="1" spc="-4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applications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where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optimal </a:t>
            </a:r>
            <a:r>
              <a:rPr sz="1050" b="1" dirty="0">
                <a:latin typeface="Times New Roman"/>
                <a:cs typeface="Times New Roman"/>
              </a:rPr>
              <a:t>cell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growth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is</a:t>
            </a:r>
            <a:r>
              <a:rPr sz="1050" b="1" spc="-10" dirty="0">
                <a:latin typeface="Times New Roman"/>
                <a:cs typeface="Times New Roman"/>
              </a:rPr>
              <a:t> required.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Polycarbonate membranes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are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also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very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suitable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for </a:t>
            </a:r>
            <a:r>
              <a:rPr sz="1050" b="1" dirty="0">
                <a:latin typeface="Times New Roman"/>
                <a:cs typeface="Times New Roman"/>
              </a:rPr>
              <a:t>barrier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analysis.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It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has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higher,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20" dirty="0">
                <a:latin typeface="Times New Roman"/>
                <a:cs typeface="Times New Roman"/>
              </a:rPr>
              <a:t>more </a:t>
            </a:r>
            <a:r>
              <a:rPr sz="1050" b="1" spc="-10" dirty="0">
                <a:latin typeface="Times New Roman"/>
                <a:cs typeface="Times New Roman"/>
              </a:rPr>
              <a:t>sustained,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more</a:t>
            </a:r>
            <a:r>
              <a:rPr sz="1050" b="1" spc="-4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stable transepithelial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resistance </a:t>
            </a:r>
            <a:r>
              <a:rPr sz="1050" b="1" dirty="0">
                <a:latin typeface="Times New Roman"/>
                <a:cs typeface="Times New Roman"/>
              </a:rPr>
              <a:t>over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longer period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of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time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than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other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membranes.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4500" y="5677807"/>
            <a:ext cx="2012314" cy="1005205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900" spc="-35" dirty="0">
                <a:latin typeface="Microsoft YaHei Light"/>
                <a:cs typeface="Microsoft YaHei Light"/>
              </a:rPr>
              <a:t>：</a:t>
            </a:r>
            <a:endParaRPr sz="900" dirty="0">
              <a:latin typeface="Microsoft YaHei Light"/>
              <a:cs typeface="Microsoft YaHei Light"/>
            </a:endParaRPr>
          </a:p>
          <a:p>
            <a:pPr marL="226060" marR="5080" indent="-213995">
              <a:lnSpc>
                <a:spcPct val="122900"/>
              </a:lnSpc>
              <a:spcBef>
                <a:spcPts val="90"/>
              </a:spcBef>
              <a:buFont typeface="Wingdings"/>
              <a:buChar char=""/>
              <a:tabLst>
                <a:tab pos="227329" algn="l"/>
              </a:tabLst>
            </a:pPr>
            <a:r>
              <a:rPr sz="1050" spc="-10" dirty="0">
                <a:latin typeface="Times New Roman"/>
                <a:cs typeface="Times New Roman"/>
              </a:rPr>
              <a:t>Detection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tumor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migration </a:t>
            </a:r>
            <a:r>
              <a:rPr sz="1050" spc="-25" dirty="0">
                <a:latin typeface="Times New Roman"/>
                <a:cs typeface="Times New Roman"/>
              </a:rPr>
              <a:t>and 	</a:t>
            </a:r>
            <a:r>
              <a:rPr sz="1050" spc="-10" dirty="0">
                <a:latin typeface="Times New Roman"/>
                <a:cs typeface="Times New Roman"/>
              </a:rPr>
              <a:t>invasion</a:t>
            </a:r>
            <a:endParaRPr sz="1050" dirty="0">
              <a:latin typeface="Times New Roman"/>
              <a:cs typeface="Times New Roman"/>
            </a:endParaRPr>
          </a:p>
          <a:p>
            <a:pPr marL="226060" marR="200660" indent="-213995">
              <a:lnSpc>
                <a:spcPct val="122900"/>
              </a:lnSpc>
              <a:spcBef>
                <a:spcPts val="20"/>
              </a:spcBef>
              <a:buFont typeface="Wingdings"/>
              <a:buChar char=""/>
              <a:tabLst>
                <a:tab pos="227329" algn="l"/>
              </a:tabLst>
            </a:pPr>
            <a:r>
              <a:rPr sz="1050" spc="-10" dirty="0">
                <a:latin typeface="Times New Roman"/>
                <a:cs typeface="Times New Roman"/>
              </a:rPr>
              <a:t>Epithelial</a:t>
            </a:r>
            <a:r>
              <a:rPr sz="1050" dirty="0">
                <a:latin typeface="Times New Roman"/>
                <a:cs typeface="Times New Roman"/>
              </a:rPr>
              <a:t> and</a:t>
            </a:r>
            <a:r>
              <a:rPr sz="1050" spc="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endothelial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cell 	</a:t>
            </a:r>
            <a:r>
              <a:rPr sz="1050" dirty="0">
                <a:latin typeface="Times New Roman"/>
                <a:cs typeface="Times New Roman"/>
              </a:rPr>
              <a:t>barrier</a:t>
            </a:r>
            <a:r>
              <a:rPr sz="1050" spc="-6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assays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82316" y="5868161"/>
            <a:ext cx="1978660" cy="816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6060" marR="5080" indent="-213995">
              <a:lnSpc>
                <a:spcPct val="122900"/>
              </a:lnSpc>
              <a:spcBef>
                <a:spcPts val="100"/>
              </a:spcBef>
              <a:buFont typeface="Wingdings"/>
              <a:buChar char=""/>
              <a:tabLst>
                <a:tab pos="227329" algn="l"/>
              </a:tabLst>
            </a:pPr>
            <a:r>
              <a:rPr sz="1050" spc="-10" dirty="0">
                <a:latin typeface="Times New Roman"/>
                <a:cs typeface="Times New Roman"/>
              </a:rPr>
              <a:t>Leather/skin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epithelial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tissue 	model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Study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chemotaxis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Co-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research: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120119" y="5866638"/>
            <a:ext cx="1696720" cy="61976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226695" indent="-213995">
              <a:lnSpc>
                <a:spcPct val="100000"/>
              </a:lnSpc>
              <a:spcBef>
                <a:spcPts val="4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interactions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Cell-</a:t>
            </a:r>
            <a:r>
              <a:rPr sz="1050" dirty="0">
                <a:latin typeface="Times New Roman"/>
                <a:cs typeface="Times New Roman"/>
              </a:rPr>
              <a:t>mother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interaction</a:t>
            </a:r>
            <a:endParaRPr sz="105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Cell-substrate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interaction</a:t>
            </a:r>
            <a:endParaRPr sz="105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4610376"/>
              </p:ext>
            </p:extLst>
          </p:nvPr>
        </p:nvGraphicFramePr>
        <p:xfrm>
          <a:off x="359473" y="6737413"/>
          <a:ext cx="6824345" cy="33254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40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06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935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035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™Cell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Chamber,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plate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kit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901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0.4um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™Cell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Chamber,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plate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kit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0.4um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™Cell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Culture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Chamber,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plate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kit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0.4um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CER24-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 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set/bag;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sets/Cs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1960" y="2927604"/>
            <a:ext cx="4252543" cy="2712720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68975" y="10155545"/>
            <a:ext cx="1429512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20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73979" y="2029968"/>
            <a:ext cx="1997964" cy="1499616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44500" y="474091"/>
            <a:ext cx="6338570" cy="3107055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Disposable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vacuum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filter/sterilizing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228600">
              <a:lnSpc>
                <a:spcPct val="100000"/>
              </a:lnSpc>
              <a:spcBef>
                <a:spcPts val="325"/>
              </a:spcBef>
            </a:pPr>
            <a:r>
              <a:rPr sz="900" spc="-10" dirty="0">
                <a:latin typeface="Times New Roman"/>
                <a:cs typeface="Times New Roman"/>
              </a:rPr>
              <a:t>Self-contained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filter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system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filter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funnel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(top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filter)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receiving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bottle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interface.</a:t>
            </a:r>
            <a:endParaRPr sz="900" dirty="0">
              <a:latin typeface="Times New Roman"/>
              <a:cs typeface="Times New Roman"/>
            </a:endParaRPr>
          </a:p>
          <a:p>
            <a:pPr marL="228600" marR="6350" indent="-215265">
              <a:lnSpc>
                <a:spcPct val="128899"/>
              </a:lnSpc>
              <a:spcBef>
                <a:spcPts val="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20" dirty="0">
                <a:latin typeface="Times New Roman"/>
                <a:cs typeface="Times New Roman"/>
              </a:rPr>
              <a:t>Pre-</a:t>
            </a:r>
            <a:r>
              <a:rPr sz="900" spc="-10" dirty="0">
                <a:latin typeface="Times New Roman"/>
                <a:cs typeface="Times New Roman"/>
              </a:rPr>
              <a:t>filtration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very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convenient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ideal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tool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removing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bacteria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10" dirty="0">
                <a:latin typeface="Times New Roman"/>
                <a:cs typeface="Times New Roman"/>
              </a:rPr>
              <a:t> impurities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from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large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number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0" dirty="0">
                <a:latin typeface="Times New Roman"/>
                <a:cs typeface="Times New Roman"/>
              </a:rPr>
              <a:t> biological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the</a:t>
            </a:r>
            <a:r>
              <a:rPr sz="900" spc="-10" dirty="0">
                <a:latin typeface="Times New Roman"/>
                <a:cs typeface="Times New Roman"/>
              </a:rPr>
              <a:t> laboratory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Polyether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sulfone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(PES),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cellulose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acetate </a:t>
            </a:r>
            <a:r>
              <a:rPr sz="900" dirty="0">
                <a:latin typeface="Times New Roman"/>
                <a:cs typeface="Times New Roman"/>
              </a:rPr>
              <a:t>(CA),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polyvinylidene fluoride (PVDF)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microporous </a:t>
            </a:r>
            <a:r>
              <a:rPr sz="900" dirty="0">
                <a:latin typeface="Times New Roman"/>
                <a:cs typeface="Times New Roman"/>
              </a:rPr>
              <a:t>filter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membranes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10" dirty="0">
                <a:latin typeface="Times New Roman"/>
                <a:cs typeface="Times New Roman"/>
              </a:rPr>
              <a:t> provided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Different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membrane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pore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sizes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treatment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different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biological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liquids.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Ergonomic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upper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containers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graduated,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making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filtration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more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convenient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easy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operate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Filtration efficiency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(0.22μm):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LRV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&gt;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7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deficient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Shortwave monomonas, ATCC19146,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ASTM </a:t>
            </a:r>
            <a:r>
              <a:rPr sz="900" spc="-10" dirty="0">
                <a:latin typeface="Times New Roman"/>
                <a:cs typeface="Times New Roman"/>
              </a:rPr>
              <a:t>Bacterial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Challenge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test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Sterile,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RNase/DNase-</a:t>
            </a:r>
            <a:r>
              <a:rPr sz="900" spc="-10" dirty="0">
                <a:latin typeface="Times New Roman"/>
                <a:cs typeface="Times New Roman"/>
              </a:rPr>
              <a:t>free,Non-pyrogenic,Non-cytotoxic,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no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surfactant,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very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extraction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Biosafety testing,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USP&lt;87&gt;,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USP&lt;88&gt;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Single-</a:t>
            </a:r>
            <a:r>
              <a:rPr sz="900" dirty="0">
                <a:latin typeface="Times New Roman"/>
                <a:cs typeface="Times New Roman"/>
              </a:rPr>
              <a:t>use,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pre-sterilized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gamma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rays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Very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adsorption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&lt;1.5%</a:t>
            </a:r>
            <a:r>
              <a:rPr sz="900" spc="-20" dirty="0">
                <a:latin typeface="Times New Roman"/>
                <a:cs typeface="Times New Roman"/>
              </a:rPr>
              <a:t> (PES)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Ultra-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flow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fluxes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filter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faster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more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GL45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interface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conventional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laboratory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receiving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containers.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0.1um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aperture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mycoplasma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removal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liquids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pore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size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0.22um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debacterialization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filtration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liquid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aperture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0.45um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liquid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clarification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filtration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3603498"/>
          <a:ext cx="6812915" cy="59099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40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06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21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195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lang="en-IN" sz="105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1050" dirty="0"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105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Disposable</a:t>
                      </a:r>
                      <a:r>
                        <a:rPr sz="105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105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filter/Sterilizing</a:t>
                      </a:r>
                      <a:r>
                        <a:rPr sz="105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filter；Polyethersulfone</a:t>
                      </a:r>
                      <a:r>
                        <a:rPr sz="105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membrane（PES)</a:t>
                      </a:r>
                      <a:endParaRPr sz="105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74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PES90-S1000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PES75-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PES90-L1000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Disposable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filter/Sterilizing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filter；Polyvinylidene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fluoride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(PVDF)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PVDF90-S1000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PVDF75-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PVDF90-L1000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685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Disposable</a:t>
                      </a:r>
                      <a:r>
                        <a:rPr sz="105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105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filter/Sterilizing</a:t>
                      </a:r>
                      <a:r>
                        <a:rPr sz="105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5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；Cellulose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acetate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(CA)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CA75-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CA90-L1000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9552419"/>
            <a:ext cx="6706870" cy="12759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50" dirty="0">
                <a:latin typeface="Microsoft YaHei Light"/>
                <a:cs typeface="Microsoft YaHei Light"/>
              </a:rPr>
              <a:t>Note：</a:t>
            </a:r>
            <a:r>
              <a:rPr lang="en-IN" sz="750" dirty="0">
                <a:latin typeface="Microsoft YaHei Light"/>
                <a:cs typeface="Microsoft YaHei Light"/>
              </a:rPr>
              <a:t>DARSUN</a:t>
            </a:r>
            <a:r>
              <a:rPr sz="750" dirty="0">
                <a:latin typeface="Microsoft YaHei Light"/>
                <a:cs typeface="Microsoft YaHei Light"/>
              </a:rPr>
              <a:t>™</a:t>
            </a:r>
            <a:r>
              <a:rPr sz="750" spc="16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Disposable vacuum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filter/sterilizing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filter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can</a:t>
            </a:r>
            <a:r>
              <a:rPr sz="750" spc="-1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provide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more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membrane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materials,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more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aperture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specifications, contact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customer</a:t>
            </a:r>
            <a:r>
              <a:rPr sz="750" spc="-2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service</a:t>
            </a:r>
            <a:r>
              <a:rPr sz="750" spc="-10" dirty="0">
                <a:latin typeface="Microsoft YaHei Light"/>
                <a:cs typeface="Microsoft YaHei Light"/>
              </a:rPr>
              <a:t> staff.</a:t>
            </a:r>
            <a:endParaRPr sz="750" dirty="0">
              <a:latin typeface="Microsoft YaHei Light"/>
              <a:cs typeface="Microsoft YaHei Light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56234" y="10115550"/>
            <a:ext cx="6912609" cy="291465"/>
          </a:xfrm>
          <a:custGeom>
            <a:avLst/>
            <a:gdLst/>
            <a:ahLst/>
            <a:cxnLst/>
            <a:rect l="l" t="t" r="r" b="b"/>
            <a:pathLst>
              <a:path w="6912609" h="291465">
                <a:moveTo>
                  <a:pt x="6912609" y="291465"/>
                </a:moveTo>
                <a:lnTo>
                  <a:pt x="0" y="291465"/>
                </a:lnTo>
                <a:lnTo>
                  <a:pt x="0" y="0"/>
                </a:lnTo>
                <a:lnTo>
                  <a:pt x="6912609" y="0"/>
                </a:lnTo>
                <a:lnTo>
                  <a:pt x="6912609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91922" y="10138165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53599" y="10101186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485775"/>
            <a:ext cx="6767195" cy="2222500"/>
          </a:xfrm>
          <a:prstGeom prst="rect">
            <a:avLst/>
          </a:prstGeom>
        </p:spPr>
        <p:txBody>
          <a:bodyPr vert="horz" wrap="square" lIns="0" tIns="692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45"/>
              </a:spcBef>
            </a:pPr>
            <a:r>
              <a:rPr lang="en-IN" sz="1200" b="1" dirty="0">
                <a:latin typeface="Arial"/>
                <a:cs typeface="Arial"/>
              </a:rPr>
              <a:t>DARSUN</a:t>
            </a:r>
            <a:r>
              <a:rPr sz="1200" b="1" dirty="0">
                <a:latin typeface="Arial"/>
                <a:cs typeface="Arial"/>
              </a:rPr>
              <a:t>™</a:t>
            </a:r>
            <a:r>
              <a:rPr sz="1200" b="1" spc="-5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Disposable</a:t>
            </a:r>
            <a:r>
              <a:rPr sz="1200" b="1" spc="-5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Sterile</a:t>
            </a:r>
            <a:r>
              <a:rPr sz="1200" b="1" spc="-5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Top</a:t>
            </a:r>
            <a:r>
              <a:rPr sz="1200" b="1" spc="-5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Filter</a:t>
            </a:r>
            <a:endParaRPr sz="1200" dirty="0">
              <a:latin typeface="Arial"/>
              <a:cs typeface="Arial"/>
            </a:endParaRPr>
          </a:p>
          <a:p>
            <a:pPr marL="228600" marR="5080" indent="-215265">
              <a:lnSpc>
                <a:spcPct val="128899"/>
              </a:lnSpc>
              <a:spcBef>
                <a:spcPts val="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It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polyether sulfone </a:t>
            </a:r>
            <a:r>
              <a:rPr sz="900" dirty="0">
                <a:latin typeface="Times New Roman"/>
                <a:cs typeface="Times New Roman"/>
              </a:rPr>
              <a:t>(PES),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cellulose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acetate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(CA),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polyvinylidene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fluoride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(PVDF)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10" dirty="0">
                <a:latin typeface="Times New Roman"/>
                <a:cs typeface="Times New Roman"/>
              </a:rPr>
              <a:t> microporous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filter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membranes, </a:t>
            </a:r>
            <a:r>
              <a:rPr sz="900" dirty="0">
                <a:latin typeface="Times New Roman"/>
                <a:cs typeface="Times New Roman"/>
              </a:rPr>
              <a:t>which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can</a:t>
            </a:r>
            <a:r>
              <a:rPr sz="900" dirty="0">
                <a:latin typeface="Times New Roman"/>
                <a:cs typeface="Times New Roman"/>
              </a:rPr>
              <a:t> be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used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0" dirty="0">
                <a:latin typeface="Times New Roman"/>
                <a:cs typeface="Times New Roman"/>
              </a:rPr>
              <a:t> treatment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different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biological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liquids.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Single-</a:t>
            </a:r>
            <a:r>
              <a:rPr sz="900" dirty="0">
                <a:latin typeface="Times New Roman"/>
                <a:cs typeface="Times New Roman"/>
              </a:rPr>
              <a:t>use,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pre-sterilized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gamma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rays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Filtration efficiency (0.22μm):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LRV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&gt;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7 </a:t>
            </a:r>
            <a:r>
              <a:rPr sz="900" spc="-10" dirty="0">
                <a:latin typeface="Times New Roman"/>
                <a:cs typeface="Times New Roman"/>
              </a:rPr>
              <a:t>deficient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Shortwave monomonas,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ATCC19146, </a:t>
            </a:r>
            <a:r>
              <a:rPr sz="900" dirty="0">
                <a:latin typeface="Times New Roman"/>
                <a:cs typeface="Times New Roman"/>
              </a:rPr>
              <a:t>ASTM </a:t>
            </a:r>
            <a:r>
              <a:rPr sz="900" spc="-10" dirty="0">
                <a:latin typeface="Times New Roman"/>
                <a:cs typeface="Times New Roman"/>
              </a:rPr>
              <a:t>Bacterial Challenge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test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Biosafety testing,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USP&lt;87&gt;,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USP&lt;88&gt;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Sterile,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RNase/DNase-</a:t>
            </a:r>
            <a:r>
              <a:rPr sz="900" spc="-10" dirty="0">
                <a:latin typeface="Times New Roman"/>
                <a:cs typeface="Times New Roman"/>
              </a:rPr>
              <a:t>free,Non-pyrogenic,Non-cytotoxic,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no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surfactant,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very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extraction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Very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adsorption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&lt;1.5%</a:t>
            </a:r>
            <a:r>
              <a:rPr sz="900" spc="-20" dirty="0">
                <a:latin typeface="Times New Roman"/>
                <a:cs typeface="Times New Roman"/>
              </a:rPr>
              <a:t> (PES)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Ultra-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flow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fluxes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filter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faster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more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GL45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interface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conventional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laboratory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receiving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containers.</a:t>
            </a:r>
            <a:endParaRPr sz="900" dirty="0">
              <a:latin typeface="Times New Roman"/>
              <a:cs typeface="Times New Roman"/>
            </a:endParaRPr>
          </a:p>
          <a:p>
            <a:pPr marL="228600" indent="-214629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Ergonomic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upper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containers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graduated,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making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filtration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more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convenient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easy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operate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2885313"/>
          <a:ext cx="6818629" cy="50977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40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06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78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685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™Top Filter；Polyethersulfone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membrane（PES)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PES50-S250N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PES90-S500N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PES90-S1000N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PES75-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PES50-L250N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PES90-L500N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PES90-L1000N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™Top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Filter；Polyvinylidene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fluoride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(PVDF)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PVDF75-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PVDF50-L250N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PVDF90-L500N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PVDF90-L1000N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™Top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Filter；Cellulose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acetate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membrane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(CA)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CA75-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CA50-L250N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CA90-L500N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CA90-L1000N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8023860"/>
            <a:ext cx="6706870" cy="12759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50" dirty="0">
                <a:latin typeface="Microsoft YaHei Light"/>
                <a:cs typeface="Microsoft YaHei Light"/>
              </a:rPr>
              <a:t>Note：</a:t>
            </a:r>
            <a:r>
              <a:rPr lang="en-IN" sz="750" dirty="0">
                <a:latin typeface="Microsoft YaHei Light"/>
                <a:cs typeface="Microsoft YaHei Light"/>
              </a:rPr>
              <a:t>DARSUN</a:t>
            </a:r>
            <a:r>
              <a:rPr sz="750" dirty="0">
                <a:latin typeface="Microsoft YaHei Light"/>
                <a:cs typeface="Microsoft YaHei Light"/>
              </a:rPr>
              <a:t>™</a:t>
            </a:r>
            <a:r>
              <a:rPr sz="750" spc="16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Disposable vacuum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filter/sterilizing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filter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can</a:t>
            </a:r>
            <a:r>
              <a:rPr sz="750" spc="-1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provide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more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membrane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materials,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more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aperture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specifications, contact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customer</a:t>
            </a:r>
            <a:r>
              <a:rPr sz="750" spc="-2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service</a:t>
            </a:r>
            <a:r>
              <a:rPr sz="750" spc="-10" dirty="0">
                <a:latin typeface="Microsoft YaHei Light"/>
                <a:cs typeface="Microsoft YaHei Light"/>
              </a:rPr>
              <a:t> staff.</a:t>
            </a:r>
            <a:endParaRPr sz="750" dirty="0">
              <a:latin typeface="Microsoft YaHei Light"/>
              <a:cs typeface="Microsoft YaHei Light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76315" y="963168"/>
            <a:ext cx="1543812" cy="1545335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59450" y="10134828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516763"/>
            <a:ext cx="365061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Receiving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Bottle/Storage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6119" y="986814"/>
            <a:ext cx="318008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8600" marR="5080" indent="-216535">
              <a:lnSpc>
                <a:spcPct val="111100"/>
              </a:lnSpc>
              <a:spcBef>
                <a:spcPts val="10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radiation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sterilization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10" dirty="0">
                <a:latin typeface="Times New Roman"/>
                <a:cs typeface="Times New Roman"/>
              </a:rPr>
              <a:t> reduce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0" dirty="0">
                <a:latin typeface="Times New Roman"/>
                <a:cs typeface="Times New Roman"/>
              </a:rPr>
              <a:t> contamination </a:t>
            </a:r>
            <a:r>
              <a:rPr sz="900" spc="-25" dirty="0">
                <a:latin typeface="Times New Roman"/>
                <a:cs typeface="Times New Roman"/>
              </a:rPr>
              <a:t>of</a:t>
            </a:r>
            <a:r>
              <a:rPr sz="900" dirty="0">
                <a:latin typeface="Times New Roman"/>
                <a:cs typeface="Times New Roman"/>
              </a:rPr>
              <a:t> the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sample.</a:t>
            </a:r>
            <a:endParaRPr sz="90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lang="en-IN" sz="900" spc="-10" dirty="0">
                <a:latin typeface="Times New Roman"/>
                <a:cs typeface="Times New Roman"/>
              </a:rPr>
              <a:t>DARSUN</a:t>
            </a:r>
            <a:r>
              <a:rPr sz="900" spc="-10" dirty="0">
                <a:latin typeface="Times New Roman"/>
                <a:cs typeface="Times New Roman"/>
              </a:rPr>
              <a:t>™Top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Filter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10" dirty="0">
                <a:latin typeface="Times New Roman"/>
                <a:cs typeface="Times New Roman"/>
              </a:rPr>
              <a:t> container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store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media.</a:t>
            </a:r>
            <a:endParaRPr sz="90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GL45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connector,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screw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leak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proof</a:t>
            </a:r>
            <a:endParaRPr sz="90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Biosafety testing,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USP&lt;87&gt;,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USP&lt;88&gt;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51223" y="698119"/>
            <a:ext cx="1094105" cy="787400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2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Non-pyrogenic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1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2847106"/>
              </p:ext>
            </p:extLst>
          </p:nvPr>
        </p:nvGraphicFramePr>
        <p:xfrm>
          <a:off x="405129" y="2032252"/>
          <a:ext cx="6809740" cy="824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40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181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514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9398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250ml，Bottle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PS,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398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500ml，Bottle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PS,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9398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1000ml，Bottle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PS,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39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1/PK；24/CS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13957" y="577494"/>
            <a:ext cx="1200912" cy="1203959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34099"/>
            <a:ext cx="8128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6234" y="10115550"/>
            <a:ext cx="6912609" cy="291465"/>
          </a:xfrm>
          <a:custGeom>
            <a:avLst/>
            <a:gdLst/>
            <a:ahLst/>
            <a:cxnLst/>
            <a:rect l="l" t="t" r="r" b="b"/>
            <a:pathLst>
              <a:path w="6912609" h="291465">
                <a:moveTo>
                  <a:pt x="6912609" y="291465"/>
                </a:moveTo>
                <a:lnTo>
                  <a:pt x="0" y="291465"/>
                </a:lnTo>
                <a:lnTo>
                  <a:pt x="0" y="0"/>
                </a:lnTo>
                <a:lnTo>
                  <a:pt x="6912609" y="0"/>
                </a:lnTo>
                <a:lnTo>
                  <a:pt x="6912609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401954" y="10152611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53599" y="10101186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4500" y="643255"/>
            <a:ext cx="6526530" cy="2277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PETG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Biograde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Frozen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23800"/>
              </a:lnSpc>
              <a:spcBef>
                <a:spcPts val="675"/>
              </a:spcBef>
            </a:pPr>
            <a:r>
              <a:rPr sz="1050" b="1" spc="-10" dirty="0">
                <a:latin typeface="Times New Roman"/>
                <a:cs typeface="Times New Roman"/>
              </a:rPr>
              <a:t>Suitable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for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the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preparation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storage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of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active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drugs,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intermediates,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buffers,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media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other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laboratory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liquids. </a:t>
            </a:r>
            <a:r>
              <a:rPr sz="1050" b="1" dirty="0">
                <a:latin typeface="Times New Roman"/>
                <a:cs typeface="Times New Roman"/>
              </a:rPr>
              <a:t>The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low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permeability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of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CO2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O2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commonly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used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plastics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PETG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can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be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used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as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storage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for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20" dirty="0">
                <a:latin typeface="Times New Roman"/>
                <a:cs typeface="Times New Roman"/>
              </a:rPr>
              <a:t>Ph-</a:t>
            </a:r>
            <a:r>
              <a:rPr sz="1050" b="1" spc="-10" dirty="0">
                <a:latin typeface="Times New Roman"/>
                <a:cs typeface="Times New Roman"/>
              </a:rPr>
              <a:t>sensitive substances.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100,000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clean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workshop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production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PETG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bottle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body;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HDPE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bottle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cap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enzyme-</a:t>
            </a:r>
            <a:r>
              <a:rPr sz="1050" dirty="0">
                <a:latin typeface="Times New Roman"/>
                <a:cs typeface="Times New Roman"/>
              </a:rPr>
              <a:t>free,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pyrogen</a:t>
            </a:r>
            <a:r>
              <a:rPr sz="1050" dirty="0">
                <a:latin typeface="Times New Roman"/>
                <a:cs typeface="Times New Roman"/>
              </a:rPr>
              <a:t> free,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Bag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packing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Square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greater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space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Leak-</a:t>
            </a:r>
            <a:r>
              <a:rPr sz="1050" dirty="0">
                <a:latin typeface="Times New Roman"/>
                <a:cs typeface="Times New Roman"/>
              </a:rPr>
              <a:t>proof,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graduated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Used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packaging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transporting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liquid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media,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buffers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serums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3887649"/>
              </p:ext>
            </p:extLst>
          </p:nvPr>
        </p:nvGraphicFramePr>
        <p:xfrm>
          <a:off x="356234" y="3047048"/>
          <a:ext cx="6810374" cy="1437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8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328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99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MCB19-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PETG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6/PK；144/CS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MCB19-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PETG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6/PK；144/CS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MCB19-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PETG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MCB19-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PETG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MCB19-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PETG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MCB19-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PETG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763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4/PK；24/CS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5222147"/>
            <a:ext cx="6328410" cy="3308350"/>
          </a:xfrm>
          <a:prstGeom prst="rect">
            <a:avLst/>
          </a:prstGeom>
        </p:spPr>
        <p:txBody>
          <a:bodyPr vert="horz" wrap="square" lIns="0" tIns="1016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Biograde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Serological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Pipette</a:t>
            </a:r>
            <a:endParaRPr sz="1200" dirty="0">
              <a:latin typeface="Arial MT"/>
              <a:cs typeface="Arial MT"/>
            </a:endParaRPr>
          </a:p>
          <a:p>
            <a:pPr marL="226695" indent="-213995">
              <a:lnSpc>
                <a:spcPct val="100000"/>
              </a:lnSpc>
              <a:spcBef>
                <a:spcPts val="60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unique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scale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10" dirty="0">
                <a:latin typeface="Times New Roman"/>
                <a:cs typeface="Times New Roman"/>
              </a:rPr>
              <a:t> guarantees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accuracy: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±1%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Ink-</a:t>
            </a:r>
            <a:r>
              <a:rPr sz="1050" dirty="0">
                <a:latin typeface="Times New Roman"/>
                <a:cs typeface="Times New Roman"/>
              </a:rPr>
              <a:t>free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printing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avoid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contamination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caused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by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ink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shedding</a:t>
            </a:r>
            <a:endParaRPr sz="1050" dirty="0">
              <a:latin typeface="Times New Roman"/>
              <a:cs typeface="Times New Roman"/>
            </a:endParaRPr>
          </a:p>
          <a:p>
            <a:pPr marL="226060" marR="2493010" indent="-213995">
              <a:lnSpc>
                <a:spcPct val="123800"/>
              </a:lnSpc>
              <a:buFont typeface="Wingdings"/>
              <a:buChar char=""/>
              <a:tabLst>
                <a:tab pos="227329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polyethylene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sintered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filter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element</a:t>
            </a:r>
            <a:r>
              <a:rPr sz="1050" spc="-10" dirty="0">
                <a:latin typeface="Times New Roman"/>
                <a:cs typeface="Times New Roman"/>
              </a:rPr>
              <a:t> ensures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ventilation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flow 	</a:t>
            </a:r>
            <a:r>
              <a:rPr sz="1050" dirty="0">
                <a:latin typeface="Times New Roman"/>
                <a:cs typeface="Times New Roman"/>
              </a:rPr>
              <a:t>while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avoiding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pollution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fiber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wool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color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joint,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specification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clear</a:t>
            </a:r>
            <a:endParaRPr sz="1050" dirty="0">
              <a:latin typeface="Times New Roman"/>
              <a:cs typeface="Times New Roman"/>
            </a:endParaRPr>
          </a:p>
          <a:p>
            <a:pPr marL="226060" marR="2648585" indent="-213995">
              <a:lnSpc>
                <a:spcPct val="123800"/>
              </a:lnSpc>
              <a:buFont typeface="Wingdings"/>
              <a:buChar char=""/>
              <a:tabLst>
                <a:tab pos="292735" algn="l"/>
              </a:tabLst>
            </a:pPr>
            <a:r>
              <a:rPr sz="1050" spc="-10" dirty="0">
                <a:latin typeface="Times New Roman"/>
                <a:cs typeface="Times New Roman"/>
              </a:rPr>
              <a:t>Shorter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conventional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design, more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convenient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operation, 	narrow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space</a:t>
            </a:r>
            <a:r>
              <a:rPr sz="1050" spc="-10" dirty="0">
                <a:latin typeface="Times New Roman"/>
                <a:cs typeface="Times New Roman"/>
              </a:rPr>
              <a:t> operation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10" dirty="0">
                <a:latin typeface="Times New Roman"/>
                <a:cs typeface="Times New Roman"/>
              </a:rPr>
              <a:t> flexible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Plastic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packaging,</a:t>
            </a:r>
            <a:r>
              <a:rPr sz="1050" dirty="0">
                <a:latin typeface="Times New Roman"/>
                <a:cs typeface="Times New Roman"/>
              </a:rPr>
              <a:t> avoid paper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scraps,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hydrogel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powder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pollution</a:t>
            </a:r>
            <a:endParaRPr sz="1050" dirty="0">
              <a:latin typeface="Times New Roman"/>
              <a:cs typeface="Times New Roman"/>
            </a:endParaRPr>
          </a:p>
          <a:p>
            <a:pPr marL="226060" marR="5080" indent="-213995">
              <a:lnSpc>
                <a:spcPct val="123800"/>
              </a:lnSpc>
              <a:buFont typeface="Wingdings"/>
              <a:buChar char=""/>
              <a:tabLst>
                <a:tab pos="227329" algn="l"/>
              </a:tabLst>
            </a:pPr>
            <a:r>
              <a:rPr sz="1050" dirty="0">
                <a:latin typeface="Times New Roman"/>
                <a:cs typeface="Times New Roman"/>
              </a:rPr>
              <a:t>Class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100,000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clean </a:t>
            </a:r>
            <a:r>
              <a:rPr sz="1050" spc="-10" dirty="0">
                <a:latin typeface="Times New Roman"/>
                <a:cs typeface="Times New Roman"/>
              </a:rPr>
              <a:t>workshop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production,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 line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ISO9001-2015,ISO13485-</a:t>
            </a:r>
            <a:r>
              <a:rPr sz="1050" dirty="0">
                <a:latin typeface="Times New Roman"/>
                <a:cs typeface="Times New Roman"/>
              </a:rPr>
              <a:t>2016 quality </a:t>
            </a:r>
            <a:r>
              <a:rPr sz="1050" spc="-10" dirty="0">
                <a:latin typeface="Times New Roman"/>
                <a:cs typeface="Times New Roman"/>
              </a:rPr>
              <a:t>management system 	certification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980911"/>
              </p:ext>
            </p:extLst>
          </p:nvPr>
        </p:nvGraphicFramePr>
        <p:xfrm>
          <a:off x="373380" y="8631381"/>
          <a:ext cx="6809740" cy="824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8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8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927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63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PTB06-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5ml,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individual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63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50/PK；200/CS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10ml,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6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50/PK；200/CS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25ml,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6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25/PK；200/CS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75732" y="1421483"/>
            <a:ext cx="1427988" cy="1294803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41164" y="5577840"/>
            <a:ext cx="2223516" cy="1482852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44717" y="10145131"/>
            <a:ext cx="13525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24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5456" y="598932"/>
            <a:ext cx="6461811" cy="9387840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0F82D3DB-AE9E-643A-78FA-7FCD747D990C}"/>
              </a:ext>
            </a:extLst>
          </p:cNvPr>
          <p:cNvSpPr/>
          <p:nvPr/>
        </p:nvSpPr>
        <p:spPr>
          <a:xfrm>
            <a:off x="958850" y="8394700"/>
            <a:ext cx="1524000" cy="609600"/>
          </a:xfrm>
          <a:prstGeom prst="rect">
            <a:avLst/>
          </a:prstGeom>
          <a:solidFill>
            <a:srgbClr val="CFE7D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1537335" cy="291465"/>
          </a:xfrm>
          <a:custGeom>
            <a:avLst/>
            <a:gdLst/>
            <a:ahLst/>
            <a:cxnLst/>
            <a:rect l="l" t="t" r="r" b="b"/>
            <a:pathLst>
              <a:path w="1537335" h="291465">
                <a:moveTo>
                  <a:pt x="1537335" y="291465"/>
                </a:moveTo>
                <a:lnTo>
                  <a:pt x="0" y="291465"/>
                </a:lnTo>
                <a:lnTo>
                  <a:pt x="0" y="0"/>
                </a:lnTo>
                <a:lnTo>
                  <a:pt x="1537335" y="0"/>
                </a:lnTo>
                <a:lnTo>
                  <a:pt x="153733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20370" y="10124181"/>
            <a:ext cx="1339850" cy="39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lang="en-US" sz="1200" dirty="0">
                <a:solidFill>
                  <a:schemeClr val="bg1"/>
                </a:solidFill>
                <a:latin typeface="Calibri"/>
                <a:cs typeface="Calibri"/>
              </a:rPr>
              <a:t>DARSUN SCIENTIFIC </a:t>
            </a: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921510" y="10118725"/>
            <a:ext cx="5252085" cy="291465"/>
          </a:xfrm>
          <a:custGeom>
            <a:avLst/>
            <a:gdLst/>
            <a:ahLst/>
            <a:cxnLst/>
            <a:rect l="l" t="t" r="r" b="b"/>
            <a:pathLst>
              <a:path w="5252084" h="291465">
                <a:moveTo>
                  <a:pt x="5252085" y="291465"/>
                </a:moveTo>
                <a:lnTo>
                  <a:pt x="0" y="291465"/>
                </a:lnTo>
                <a:lnTo>
                  <a:pt x="0" y="0"/>
                </a:lnTo>
                <a:lnTo>
                  <a:pt x="5252085" y="0"/>
                </a:lnTo>
                <a:lnTo>
                  <a:pt x="525208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476244" y="10159111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25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83935" y="3989832"/>
            <a:ext cx="1621536" cy="1216152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444500" y="511316"/>
            <a:ext cx="4918710" cy="2012950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Petri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dish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50" spc="-10" dirty="0">
                <a:latin typeface="Times New Roman"/>
                <a:cs typeface="Times New Roman"/>
              </a:rPr>
              <a:t>Designed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microbiology</a:t>
            </a:r>
            <a:r>
              <a:rPr sz="1050" dirty="0">
                <a:latin typeface="Times New Roman"/>
                <a:cs typeface="Times New Roman"/>
              </a:rPr>
              <a:t> to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grow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microorganisms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solid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media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shallow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petri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dish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improve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space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utilization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incubator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much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possible </a:t>
            </a:r>
            <a:r>
              <a:rPr sz="1050" dirty="0">
                <a:latin typeface="Times New Roman"/>
                <a:cs typeface="Times New Roman"/>
              </a:rPr>
              <a:t>After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mirror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treatment,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optical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quality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petri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dishes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ensured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1050" dirty="0">
                <a:latin typeface="Times New Roman"/>
                <a:cs typeface="Times New Roman"/>
              </a:rPr>
              <a:t>Used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bacterial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culture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90525" y="2534920"/>
          <a:ext cx="4907279" cy="824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40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29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5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Order</a:t>
                      </a:r>
                      <a:r>
                        <a:rPr sz="1050" b="1" spc="-5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number</a:t>
                      </a:r>
                      <a:endParaRPr sz="1050">
                        <a:latin typeface="Times New Roman"/>
                        <a:cs typeface="Times New Roman"/>
                      </a:endParaRPr>
                    </a:p>
                  </a:txBody>
                  <a:tcPr marL="0" marR="0" marT="1905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5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Description</a:t>
                      </a:r>
                      <a:endParaRPr sz="1050">
                        <a:latin typeface="Times New Roman"/>
                        <a:cs typeface="Times New Roman"/>
                      </a:endParaRPr>
                    </a:p>
                  </a:txBody>
                  <a:tcPr marL="0" marR="0" marT="1905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9309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05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Package</a:t>
                      </a:r>
                      <a:endParaRPr sz="1050">
                        <a:latin typeface="Times New Roman"/>
                        <a:cs typeface="Times New Roman"/>
                      </a:endParaRPr>
                    </a:p>
                  </a:txBody>
                  <a:tcPr marL="0" marR="0" marT="1905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060B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60,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height: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930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90,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height: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9309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BCD06-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090B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90,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height: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930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10/PK；300/CS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3462655"/>
            <a:ext cx="4522470" cy="1087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Disposable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Loop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&amp;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Needle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965"/>
              </a:spcBef>
            </a:pPr>
            <a:r>
              <a:rPr sz="1050" b="1" spc="-10" dirty="0">
                <a:latin typeface="Times New Roman"/>
                <a:cs typeface="Times New Roman"/>
              </a:rPr>
              <a:t>Suitable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for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microbe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inoculatio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1ul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10ul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sizes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RNase/DNase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pyrogen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material,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temperature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pressure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sterilization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0509653"/>
              </p:ext>
            </p:extLst>
          </p:nvPr>
        </p:nvGraphicFramePr>
        <p:xfrm>
          <a:off x="385572" y="4597915"/>
          <a:ext cx="4951094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104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0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MIR05-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Blue;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1ul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MIR05-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Orange;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10ul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407162" y="5183505"/>
            <a:ext cx="5086350" cy="1325245"/>
          </a:xfrm>
          <a:prstGeom prst="rect">
            <a:avLst/>
          </a:prstGeom>
        </p:spPr>
        <p:txBody>
          <a:bodyPr vert="horz" wrap="square" lIns="0" tIns="996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8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L-</a:t>
            </a:r>
            <a:r>
              <a:rPr sz="1200" dirty="0">
                <a:latin typeface="Arial MT"/>
                <a:cs typeface="Arial MT"/>
              </a:rPr>
              <a:t>shaped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Spreader</a:t>
            </a:r>
            <a:endParaRPr sz="1200" dirty="0">
              <a:latin typeface="Arial MT"/>
              <a:cs typeface="Arial MT"/>
            </a:endParaRPr>
          </a:p>
          <a:p>
            <a:pPr marL="78105" marR="5080" indent="-66040">
              <a:lnSpc>
                <a:spcPct val="123800"/>
              </a:lnSpc>
              <a:spcBef>
                <a:spcPts val="295"/>
              </a:spcBef>
            </a:pPr>
            <a:r>
              <a:rPr sz="1050" spc="-10" dirty="0">
                <a:latin typeface="Times New Roman"/>
                <a:cs typeface="Times New Roman"/>
              </a:rPr>
              <a:t>Disposable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spreader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used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spreading microorganisms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which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before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release. suitable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spreading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microbes samples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RNase/DNase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pyrogen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material,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temperature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pressure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sterilization</a:t>
            </a:r>
            <a:endParaRPr sz="1050" dirty="0">
              <a:latin typeface="Times New Roman"/>
              <a:cs typeface="Times New Roman"/>
            </a:endParaRPr>
          </a:p>
          <a:p>
            <a:pPr marL="292735" indent="-28003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92735" algn="l"/>
              </a:tabLst>
            </a:pPr>
            <a:r>
              <a:rPr sz="1050" spc="-10" dirty="0">
                <a:latin typeface="Times New Roman"/>
                <a:cs typeface="Times New Roman"/>
              </a:rPr>
              <a:t>Individual</a:t>
            </a:r>
            <a:r>
              <a:rPr sz="10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packaging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704411"/>
              </p:ext>
            </p:extLst>
          </p:nvPr>
        </p:nvGraphicFramePr>
        <p:xfrm>
          <a:off x="345439" y="6515734"/>
          <a:ext cx="4951095" cy="418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412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94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  <a:tabLst>
                          <a:tab pos="2809875" algn="l"/>
                        </a:tabLst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shaped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Spreader ;orange；Individual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05892" y="7004425"/>
            <a:ext cx="6642100" cy="2252540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15ml/50ml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reaction</a:t>
            </a:r>
            <a:r>
              <a:rPr sz="1200" spc="-10" dirty="0">
                <a:latin typeface="Arial MT"/>
                <a:cs typeface="Arial MT"/>
              </a:rPr>
              <a:t> tube/centrifuge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tube/shaker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  <a:p>
            <a:pPr marL="12700" marR="329565">
              <a:lnSpc>
                <a:spcPts val="1560"/>
              </a:lnSpc>
              <a:spcBef>
                <a:spcPts val="10"/>
              </a:spcBef>
            </a:pP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10" dirty="0">
                <a:latin typeface="Times New Roman"/>
                <a:cs typeface="Times New Roman"/>
              </a:rPr>
              <a:t> especially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suspension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10" dirty="0">
                <a:latin typeface="Times New Roman"/>
                <a:cs typeface="Times New Roman"/>
              </a:rPr>
              <a:t> culture,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clonal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selection, </a:t>
            </a:r>
            <a:r>
              <a:rPr sz="1050" dirty="0">
                <a:latin typeface="Times New Roman"/>
                <a:cs typeface="Times New Roman"/>
              </a:rPr>
              <a:t>bacterial</a:t>
            </a:r>
            <a:r>
              <a:rPr sz="1050" spc="-10" dirty="0">
                <a:latin typeface="Times New Roman"/>
                <a:cs typeface="Times New Roman"/>
              </a:rPr>
              <a:t> solution/strain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resuscitation,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small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volume suspension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culture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low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protein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adsorption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serological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research.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ts val="1560"/>
              </a:lnSpc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external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dimension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15ml/50ml centrifuge</a:t>
            </a:r>
            <a:r>
              <a:rPr sz="1050" dirty="0">
                <a:latin typeface="Times New Roman"/>
                <a:cs typeface="Times New Roman"/>
              </a:rPr>
              <a:t> tube,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which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most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15ml/50ml centrifuge devices.</a:t>
            </a:r>
            <a:endParaRPr sz="1050" dirty="0">
              <a:latin typeface="Times New Roman"/>
              <a:cs typeface="Times New Roman"/>
            </a:endParaRPr>
          </a:p>
          <a:p>
            <a:pPr marL="12700" marR="17780">
              <a:lnSpc>
                <a:spcPts val="1560"/>
              </a:lnSpc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body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USP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Class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VI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medical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grade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polypropylene.The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USP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ClassVI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medical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grade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HDPE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0" dirty="0">
                <a:latin typeface="Times New Roman"/>
                <a:cs typeface="Times New Roman"/>
              </a:rPr>
              <a:t> transparency, 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observation,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belt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scale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050" dirty="0">
                <a:latin typeface="Times New Roman"/>
                <a:cs typeface="Times New Roman"/>
              </a:rPr>
              <a:t>0.22um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PTFE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membrane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0" dirty="0">
                <a:latin typeface="Times New Roman"/>
                <a:cs typeface="Times New Roman"/>
              </a:rPr>
              <a:t> dissolved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oxygen,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bacteria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air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permeability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05"/>
              </a:spcBef>
            </a:pPr>
            <a:r>
              <a:rPr sz="1050" dirty="0">
                <a:latin typeface="Microsoft YaHei Light"/>
                <a:cs typeface="Microsoft YaHei Light"/>
              </a:rPr>
              <a:t>·</a:t>
            </a:r>
            <a:r>
              <a:rPr sz="1050" spc="240" dirty="0">
                <a:latin typeface="Microsoft YaHei Light"/>
                <a:cs typeface="Microsoft YaHei Light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Sterile,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RNase/DNase-</a:t>
            </a:r>
            <a:r>
              <a:rPr sz="1050" dirty="0">
                <a:latin typeface="Times New Roman"/>
                <a:cs typeface="Times New Roman"/>
              </a:rPr>
              <a:t>free,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Human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dirty="0">
                <a:latin typeface="Times New Roman"/>
                <a:cs typeface="Times New Roman"/>
              </a:rPr>
              <a:t>free,</a:t>
            </a:r>
            <a:r>
              <a:rPr sz="1050" spc="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pyrogenic,</a:t>
            </a:r>
            <a:r>
              <a:rPr sz="1050" spc="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cytotoxic.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55"/>
              </a:spcBef>
              <a:tabLst>
                <a:tab pos="2404745" algn="l"/>
              </a:tabLst>
            </a:pPr>
            <a:r>
              <a:rPr sz="1050" dirty="0">
                <a:latin typeface="Times New Roman"/>
                <a:cs typeface="Times New Roman"/>
              </a:rPr>
              <a:t>15ml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force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tolerance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:13000xg;</a:t>
            </a:r>
            <a:r>
              <a:rPr sz="1050" dirty="0">
                <a:latin typeface="Times New Roman"/>
                <a:cs typeface="Times New Roman"/>
              </a:rPr>
              <a:t>	50ml</a:t>
            </a:r>
            <a:r>
              <a:rPr sz="1050" spc="-10" dirty="0">
                <a:latin typeface="Times New Roman"/>
                <a:cs typeface="Times New Roman"/>
              </a:rPr>
              <a:t> centrifugal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force</a:t>
            </a:r>
            <a:r>
              <a:rPr sz="1050" spc="-10" dirty="0">
                <a:latin typeface="Times New Roman"/>
                <a:cs typeface="Times New Roman"/>
              </a:rPr>
              <a:t> tolerance: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17000xg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553353"/>
              </p:ext>
            </p:extLst>
          </p:nvPr>
        </p:nvGraphicFramePr>
        <p:xfrm>
          <a:off x="376682" y="9317355"/>
          <a:ext cx="4951094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104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703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15ml，10mm，PTFE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10Pcs/Pk;10Pk/Cs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50ml，12mm，PTFE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10Pcs/Pk;10Pk/Cs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83935" y="2150364"/>
            <a:ext cx="1635252" cy="1226820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83935" y="5719572"/>
            <a:ext cx="1618488" cy="1214627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580888" y="8724900"/>
            <a:ext cx="1620012" cy="1216152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5459602"/>
              </p:ext>
            </p:extLst>
          </p:nvPr>
        </p:nvGraphicFramePr>
        <p:xfrm>
          <a:off x="397510" y="9713469"/>
          <a:ext cx="6873240" cy="7385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713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91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5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374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32668"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US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lang="en-US"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US"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lang="en-US"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US" sz="900" spc="-1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lang="en-US"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US"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29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US" sz="900" spc="-1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lang="en-US"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1806"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lang="en-US" sz="900" spc="-1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</a:t>
                      </a:r>
                      <a:r>
                        <a:rPr lang="en-US" sz="900" spc="-25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01S</a:t>
                      </a:r>
                      <a:endParaRPr lang="en-US"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lang="en-US" sz="900" spc="-10">
                          <a:latin typeface="Microsoft YaHei Light"/>
                          <a:cs typeface="Microsoft YaHei Light"/>
                        </a:rPr>
                        <a:t>Membrane Dispenser</a:t>
                      </a:r>
                      <a:r>
                        <a:rPr lang="en-US" sz="900" spc="-20">
                          <a:latin typeface="Microsoft YaHei Light"/>
                          <a:cs typeface="Microsoft YaHei Light"/>
                        </a:rPr>
                        <a:t> Curve</a:t>
                      </a:r>
                      <a:endParaRPr lang="en-US"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US"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29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lang="en-US" sz="90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lang="en-US" sz="900" spc="-15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US" sz="900" spc="-1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lang="en-US"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03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US"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571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US"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571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>
                  <a:txBody>
                    <a:bodyPr/>
                    <a:lstStyle/>
                    <a:p>
                      <a:pPr marL="2438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lang="en-US" sz="9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lang="en-US" sz="900" dirty="0">
                        <a:latin typeface="Calibri"/>
                        <a:cs typeface="Calibri"/>
                      </a:endParaRPr>
                    </a:p>
                  </a:txBody>
                  <a:tcPr marL="0" marR="0" marT="23495" marB="0">
                    <a:lnT w="571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>
                  <a:txBody>
                    <a:bodyPr/>
                    <a:lstStyle/>
                    <a:p>
                      <a:pPr marL="109474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lang="en-US" sz="1200" spc="-10" dirty="0">
                          <a:solidFill>
                            <a:srgbClr val="FFFFFF"/>
                          </a:solidFill>
                          <a:latin typeface="+mn-lt"/>
                          <a:cs typeface="Calibri"/>
                        </a:rPr>
                        <a:t>DARSUN SCIENTIFIC</a:t>
                      </a:r>
                      <a:endParaRPr lang="en-US" sz="1200" dirty="0">
                        <a:latin typeface="Calibri"/>
                        <a:cs typeface="Calibri"/>
                      </a:endParaRPr>
                    </a:p>
                  </a:txBody>
                  <a:tcPr marL="0" marR="0" marT="19050" marB="0">
                    <a:lnT w="571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44500" y="647954"/>
            <a:ext cx="6619240" cy="185293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IN" sz="1000" dirty="0">
                <a:latin typeface="Microsoft YaHei Light"/>
                <a:cs typeface="Microsoft YaHei Light"/>
              </a:rPr>
              <a:t>DARSUN</a:t>
            </a:r>
            <a:r>
              <a:rPr sz="1000" dirty="0">
                <a:latin typeface="Microsoft YaHei Light"/>
                <a:cs typeface="Microsoft YaHei Light"/>
              </a:rPr>
              <a:t>™</a:t>
            </a:r>
            <a:r>
              <a:rPr sz="1000" spc="19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Sterile</a:t>
            </a:r>
            <a:r>
              <a:rPr sz="1000" spc="-25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microbial</a:t>
            </a:r>
            <a:r>
              <a:rPr sz="1000" spc="-2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detection</a:t>
            </a:r>
            <a:r>
              <a:rPr sz="1000" spc="-2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filter</a:t>
            </a:r>
            <a:r>
              <a:rPr sz="1000" spc="-3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membrane</a:t>
            </a:r>
            <a:endParaRPr sz="10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  <a:spcBef>
                <a:spcPts val="71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spc="60" dirty="0">
                <a:latin typeface="Microsoft YaHei Light"/>
                <a:cs typeface="Microsoft YaHei Light"/>
              </a:rPr>
              <a:t>™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selected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unsupported</a:t>
            </a:r>
            <a:r>
              <a:rPr sz="900" spc="-2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natural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hydrophilic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30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using different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enrich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designated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culture</a:t>
            </a:r>
            <a:r>
              <a:rPr sz="900" spc="-20" dirty="0">
                <a:latin typeface="Microsoft YaHei Light"/>
                <a:cs typeface="Microsoft YaHei Light"/>
              </a:rPr>
              <a:t>.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widely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various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analysis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research</a:t>
            </a:r>
            <a:r>
              <a:rPr sz="900" spc="-50" dirty="0">
                <a:latin typeface="Microsoft YaHei Light"/>
                <a:cs typeface="Microsoft YaHei Light"/>
              </a:rPr>
              <a:t>。</a:t>
            </a:r>
            <a:endParaRPr sz="900" dirty="0">
              <a:latin typeface="Microsoft YaHei Light"/>
              <a:cs typeface="Microsoft YaHei Light"/>
            </a:endParaRPr>
          </a:p>
          <a:p>
            <a:pPr marL="227329" marR="415925" indent="410845">
              <a:lnSpc>
                <a:spcPct val="144400"/>
              </a:lnSpc>
              <a:buFont typeface="Wingdings"/>
              <a:buChar char=""/>
              <a:tabLst>
                <a:tab pos="63817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Available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individual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continuous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packaging,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continuous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packaging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grille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0" dirty="0">
                <a:latin typeface="Microsoft YaHei Light"/>
                <a:cs typeface="Microsoft YaHei Light"/>
              </a:rPr>
              <a:t> 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900" spc="-10" dirty="0">
                <a:latin typeface="Microsoft YaHei Light"/>
                <a:cs typeface="Microsoft YaHei Light"/>
              </a:rPr>
              <a:t>™ Membrane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Dispenser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Curve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ISO7704,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growth,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recovery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&gt;90%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efficiency: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LRV&amp;gt;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7(ATCC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19146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deficient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Shortwave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monas,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ASTM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Challenge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Test)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rate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grid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facilitate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colony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identification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counting,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affect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colony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growth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Gamma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rays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pre-</a:t>
            </a:r>
            <a:r>
              <a:rPr sz="900" spc="-10" dirty="0">
                <a:latin typeface="Microsoft YaHei Light"/>
                <a:cs typeface="Microsoft YaHei Light"/>
              </a:rPr>
              <a:t>filtered,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valid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years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4500" y="4060063"/>
            <a:ext cx="6351905" cy="619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"membrane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method"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solid,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especially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hygiene industry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monitoring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total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number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bacteria,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fecal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coliform,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Escherichia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coli,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testing, Pseudomonas aeruginosa,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Staphylococcus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aureus,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general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microscopic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inspection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count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analysis.</a:t>
            </a:r>
            <a:endParaRPr sz="900">
              <a:latin typeface="Microsoft YaHei Light"/>
              <a:cs typeface="Microsoft YaHei Light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90525" y="4700905"/>
          <a:ext cx="6568440" cy="14255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202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7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Sterile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microbial detection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filter membrane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Diameter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47mm</a:t>
                      </a:r>
                      <a:r>
                        <a:rPr sz="900" spc="254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Aperture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0.22um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4F1E0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4F1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Sterile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microbial detection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filter membrane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Diameter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47mm</a:t>
                      </a:r>
                      <a:r>
                        <a:rPr sz="900" spc="254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Aperture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0.45um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58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558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MCE47-022SS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Sterile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microbial detection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filter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membrane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For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Machine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distribution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Diameter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solidFill>
                      <a:srgbClr val="D4F1E0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4F1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63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47mm</a:t>
                      </a:r>
                      <a:r>
                        <a:rPr sz="900" spc="1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Aperture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0.22um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0480" marB="0">
                    <a:solidFill>
                      <a:srgbClr val="D4F1E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D4F1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558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MCE47-045SS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Sterile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microbial detection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filter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membrane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For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Machine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distribution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Diameter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651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47mm</a:t>
                      </a:r>
                      <a:r>
                        <a:rPr sz="900" spc="1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；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Aperture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0.45um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75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355600" y="6162040"/>
            <a:ext cx="6518909" cy="34105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™</a:t>
            </a:r>
            <a:r>
              <a:rPr sz="900" spc="1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Dispenser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Curve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3800"/>
              </a:lnSpc>
              <a:spcBef>
                <a:spcPts val="400"/>
              </a:spcBef>
            </a:pP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General</a:t>
            </a:r>
            <a:r>
              <a:rPr sz="1050" spc="-40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microbiological</a:t>
            </a:r>
            <a:r>
              <a:rPr sz="1050" spc="-2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analysis;</a:t>
            </a:r>
            <a:r>
              <a:rPr sz="1050" spc="-3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Beer;</a:t>
            </a:r>
            <a:r>
              <a:rPr sz="1050" spc="-2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Bottled</a:t>
            </a:r>
            <a:r>
              <a:rPr sz="1050" spc="-2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Water;</a:t>
            </a:r>
            <a:r>
              <a:rPr sz="1050" spc="-2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Pharmaceutical</a:t>
            </a:r>
            <a:r>
              <a:rPr sz="1050" spc="-2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Products</a:t>
            </a:r>
            <a:r>
              <a:rPr sz="1050" spc="-40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Analysis;</a:t>
            </a:r>
            <a:r>
              <a:rPr sz="1050" spc="-2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Environmental</a:t>
            </a:r>
            <a:r>
              <a:rPr sz="1050" spc="-20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spc="-10" dirty="0">
                <a:solidFill>
                  <a:srgbClr val="383838"/>
                </a:solidFill>
                <a:latin typeface="Times New Roman"/>
                <a:cs typeface="Times New Roman"/>
              </a:rPr>
              <a:t>Analysis;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Bioburden</a:t>
            </a:r>
            <a:r>
              <a:rPr sz="1050" spc="-5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Testing;</a:t>
            </a:r>
            <a:r>
              <a:rPr sz="1050" spc="20" dirty="0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sz="1050" dirty="0">
                <a:solidFill>
                  <a:srgbClr val="383838"/>
                </a:solidFill>
                <a:latin typeface="Times New Roman"/>
                <a:cs typeface="Times New Roman"/>
              </a:rPr>
              <a:t>Water </a:t>
            </a:r>
            <a:r>
              <a:rPr sz="1050" spc="-10" dirty="0">
                <a:solidFill>
                  <a:srgbClr val="383838"/>
                </a:solidFill>
                <a:latin typeface="Times New Roman"/>
                <a:cs typeface="Times New Roman"/>
              </a:rPr>
              <a:t>Monitoring</a:t>
            </a:r>
            <a:r>
              <a:rPr sz="900" spc="-10" dirty="0">
                <a:latin typeface="Microsoft YaHei Light"/>
                <a:cs typeface="Microsoft YaHei Light"/>
              </a:rPr>
              <a:t>，Extensive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often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required.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900" spc="-10" dirty="0">
                <a:latin typeface="Microsoft YaHei Light"/>
                <a:cs typeface="Microsoft YaHei Light"/>
              </a:rPr>
              <a:t>™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automatic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extractor</a:t>
            </a:r>
            <a:r>
              <a:rPr sz="900" spc="-25" dirty="0">
                <a:latin typeface="Microsoft YaHei Light"/>
                <a:cs typeface="Microsoft YaHei Light"/>
              </a:rPr>
              <a:t> is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894"/>
              </a:spcBef>
            </a:pPr>
            <a:r>
              <a:rPr sz="900" spc="-20" dirty="0">
                <a:latin typeface="Microsoft YaHei Light"/>
                <a:cs typeface="Microsoft YaHei Light"/>
              </a:rPr>
              <a:t>designed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20" dirty="0">
                <a:latin typeface="Microsoft YaHei Light"/>
                <a:cs typeface="Microsoft YaHei Light"/>
              </a:rPr>
              <a:t> purpose,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making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process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extraction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film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939925">
              <a:lnSpc>
                <a:spcPct val="184400"/>
              </a:lnSpc>
              <a:spcBef>
                <a:spcPts val="10"/>
              </a:spcBef>
            </a:pPr>
            <a:r>
              <a:rPr sz="900" spc="-20" dirty="0">
                <a:latin typeface="Microsoft YaHei Light"/>
                <a:cs typeface="Microsoft YaHei Light"/>
              </a:rPr>
              <a:t>extractor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lightweight,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install,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contactless, avoiding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contact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 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reducing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risk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contamination.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59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automatic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Automatic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infrared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induction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collection</a:t>
            </a:r>
            <a:endParaRPr sz="900" dirty="0">
              <a:latin typeface="Microsoft YaHei Light"/>
              <a:cs typeface="Microsoft YaHei Light"/>
            </a:endParaRPr>
          </a:p>
          <a:p>
            <a:pPr marL="227329" marR="1960245" indent="410845">
              <a:lnSpc>
                <a:spcPct val="143300"/>
              </a:lnSpc>
              <a:spcBef>
                <a:spcPts val="1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0" dirty="0">
                <a:latin typeface="Microsoft YaHei Light"/>
                <a:cs typeface="Microsoft YaHei Light"/>
              </a:rPr>
              <a:t> pre-</a:t>
            </a:r>
            <a:r>
              <a:rPr sz="900" spc="-10" dirty="0">
                <a:latin typeface="Microsoft YaHei Light"/>
                <a:cs typeface="Microsoft YaHei Light"/>
              </a:rPr>
              <a:t>sterilization,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contact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take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avoid secondary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installation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process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fast</a:t>
            </a:r>
            <a:endParaRPr sz="900" dirty="0">
              <a:latin typeface="Microsoft YaHei Light"/>
              <a:cs typeface="Microsoft YaHei Light"/>
            </a:endParaRPr>
          </a:p>
          <a:p>
            <a:pPr marL="227329" marR="2106295" indent="410845">
              <a:lnSpc>
                <a:spcPct val="143300"/>
              </a:lnSpc>
              <a:spcBef>
                <a:spcPts val="25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Indicates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number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number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membranes remaining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9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removal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&lt;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second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Lightweight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appearance,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use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power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supply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110/220V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18650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lithium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battery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detection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efficiency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0" dirty="0">
                <a:latin typeface="Microsoft YaHei Light"/>
                <a:cs typeface="Microsoft YaHei Light"/>
              </a:rPr>
              <a:t> effectively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improved</a:t>
            </a:r>
            <a:endParaRPr sz="900" dirty="0">
              <a:latin typeface="Microsoft YaHei Light"/>
              <a:cs typeface="Microsoft YaHei Light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3332" y="2679192"/>
            <a:ext cx="3383279" cy="1360931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00244" y="2665476"/>
            <a:ext cx="1045463" cy="1360931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279135" y="6992111"/>
            <a:ext cx="1837943" cy="2037588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34099"/>
            <a:ext cx="8128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1537335" cy="291465"/>
          </a:xfrm>
          <a:custGeom>
            <a:avLst/>
            <a:gdLst/>
            <a:ahLst/>
            <a:cxnLst/>
            <a:rect l="l" t="t" r="r" b="b"/>
            <a:pathLst>
              <a:path w="1537335" h="291465">
                <a:moveTo>
                  <a:pt x="1537335" y="291465"/>
                </a:moveTo>
                <a:lnTo>
                  <a:pt x="0" y="291465"/>
                </a:lnTo>
                <a:lnTo>
                  <a:pt x="0" y="0"/>
                </a:lnTo>
                <a:lnTo>
                  <a:pt x="1537335" y="0"/>
                </a:lnTo>
                <a:lnTo>
                  <a:pt x="153733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object 7"/>
          <p:cNvSpPr/>
          <p:nvPr/>
        </p:nvSpPr>
        <p:spPr>
          <a:xfrm>
            <a:off x="1921510" y="10118725"/>
            <a:ext cx="5252085" cy="291465"/>
          </a:xfrm>
          <a:custGeom>
            <a:avLst/>
            <a:gdLst/>
            <a:ahLst/>
            <a:cxnLst/>
            <a:rect l="l" t="t" r="r" b="b"/>
            <a:pathLst>
              <a:path w="5252084" h="291465">
                <a:moveTo>
                  <a:pt x="5252085" y="291465"/>
                </a:moveTo>
                <a:lnTo>
                  <a:pt x="0" y="291465"/>
                </a:lnTo>
                <a:lnTo>
                  <a:pt x="0" y="0"/>
                </a:lnTo>
                <a:lnTo>
                  <a:pt x="5252085" y="0"/>
                </a:lnTo>
                <a:lnTo>
                  <a:pt x="525208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476244" y="10159111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28015"/>
            <a:ext cx="2985135" cy="1179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™</a:t>
            </a:r>
            <a:r>
              <a:rPr sz="900" spc="9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borosilicate</a:t>
            </a:r>
            <a:r>
              <a:rPr sz="900" spc="-6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borosilicate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84400"/>
              </a:lnSpc>
              <a:spcBef>
                <a:spcPts val="10"/>
              </a:spcBef>
            </a:pPr>
            <a:r>
              <a:rPr sz="900" dirty="0">
                <a:latin typeface="Microsoft YaHei Light"/>
                <a:cs typeface="Microsoft YaHei Light"/>
              </a:rPr>
              <a:t>42mm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chips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47mm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50mm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available Resistant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solvents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autoclaved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90525" y="1823720"/>
          <a:ext cx="5122544" cy="1641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0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95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2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filter；250ml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filter；1000ml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filter；2000ml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filter；3000ml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filter；5000ml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HG09-10000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borosilicate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solvent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filter；10000ml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026535"/>
            <a:ext cx="6671309" cy="220472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™</a:t>
            </a:r>
            <a:r>
              <a:rPr sz="900" spc="1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Stainless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steel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multiplex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465455" indent="22542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bracket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equipped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independent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valve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bracket,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allowing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flexible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convenient disinfection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efficiency.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360680" indent="22542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capability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simultaneously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three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six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sensitivity,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false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positive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simple </a:t>
            </a:r>
            <a:r>
              <a:rPr sz="900" dirty="0">
                <a:latin typeface="Microsoft YaHei Light"/>
                <a:cs typeface="Microsoft YaHei Light"/>
              </a:rPr>
              <a:t>operation.</a:t>
            </a:r>
            <a:r>
              <a:rPr sz="900" spc="130" dirty="0">
                <a:latin typeface="Microsoft YaHei Light"/>
                <a:cs typeface="Microsoft YaHei Light"/>
              </a:rPr>
              <a:t>  </a:t>
            </a:r>
            <a:r>
              <a:rPr sz="900" spc="-10" dirty="0">
                <a:latin typeface="Microsoft YaHei Light"/>
                <a:cs typeface="Microsoft YaHei Light"/>
              </a:rPr>
              <a:t>Constructed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316L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sanitary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grade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stainless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steel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material,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 indent="22542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alkali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corrosion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easily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disinfected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reliable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 results.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94615" indent="22542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aluminum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clip's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tight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design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facilitates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combination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cup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middle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strict</a:t>
            </a:r>
            <a:r>
              <a:rPr sz="900" spc="-20" dirty="0">
                <a:latin typeface="Microsoft YaHei Light"/>
                <a:cs typeface="Microsoft YaHei Light"/>
              </a:rPr>
              <a:t> seal </a:t>
            </a:r>
            <a:r>
              <a:rPr sz="900" spc="-10" dirty="0">
                <a:latin typeface="Microsoft YaHei Light"/>
                <a:cs typeface="Microsoft YaHei Light"/>
              </a:rPr>
              <a:t>without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leakage.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21285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Widely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utilized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chemical analysis,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biochemical pharmaceuticals,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health</a:t>
            </a:r>
            <a:r>
              <a:rPr sz="900" spc="-10" dirty="0">
                <a:latin typeface="Microsoft YaHei Light"/>
                <a:cs typeface="Microsoft YaHei Light"/>
              </a:rPr>
              <a:t> inspection,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environmental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testing,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analysis,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beverage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industries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scientific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research.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90525" y="6252210"/>
          <a:ext cx="5126990" cy="1030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87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0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77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3683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Stainless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steel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multiplex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filter；3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Channels*300ml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79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Stainless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steel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multiplex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filter；3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Channels*500ml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79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Stainless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steel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multiplex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filter；6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Channels*300ml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79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Stainless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steel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multiplex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filter；6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Channels*500ml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79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19571" y="6256020"/>
            <a:ext cx="1569720" cy="2048255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62244" y="1663376"/>
            <a:ext cx="1472183" cy="1841269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28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871449"/>
            <a:ext cx="6379463" cy="8544516"/>
          </a:xfrm>
          <a:prstGeom prst="rect">
            <a:avLst/>
          </a:prstGeom>
        </p:spPr>
      </p:pic>
      <p:sp>
        <p:nvSpPr>
          <p:cNvPr id="11" name="object 6">
            <a:extLst>
              <a:ext uri="{FF2B5EF4-FFF2-40B4-BE49-F238E27FC236}">
                <a16:creationId xmlns:a16="http://schemas.microsoft.com/office/drawing/2014/main" id="{45038935-8C78-27B3-3214-4D1B6D14C954}"/>
              </a:ext>
            </a:extLst>
          </p:cNvPr>
          <p:cNvSpPr txBox="1"/>
          <p:nvPr/>
        </p:nvSpPr>
        <p:spPr>
          <a:xfrm>
            <a:off x="5501894" y="1016571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BE4AC12-F2B7-23C7-A3BD-B335A30C1C15}"/>
              </a:ext>
            </a:extLst>
          </p:cNvPr>
          <p:cNvSpPr/>
          <p:nvPr/>
        </p:nvSpPr>
        <p:spPr>
          <a:xfrm>
            <a:off x="457200" y="8851900"/>
            <a:ext cx="1676400" cy="76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73710" y="125159"/>
            <a:ext cx="873125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87350" y="10118725"/>
            <a:ext cx="6868795" cy="179536"/>
          </a:xfrm>
          <a:prstGeom prst="rect">
            <a:avLst/>
          </a:prstGeom>
          <a:solidFill>
            <a:srgbClr val="35955F"/>
          </a:solidFill>
        </p:spPr>
        <p:txBody>
          <a:bodyPr vert="horz" wrap="square" lIns="0" tIns="0" rIns="0" bIns="0" rtlCol="0">
            <a:spAutoFit/>
          </a:bodyPr>
          <a:lstStyle/>
          <a:p>
            <a:pPr marL="69850">
              <a:lnSpc>
                <a:spcPts val="1390"/>
              </a:lnSpc>
              <a:tabLst>
                <a:tab pos="3370579" algn="l"/>
              </a:tabLst>
            </a:pPr>
            <a:r>
              <a:rPr lang="en-US" sz="12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lang="en-US" sz="1350" spc="-37" baseline="3086" dirty="0">
                <a:solidFill>
                  <a:srgbClr val="FFFFFF"/>
                </a:solidFill>
                <a:latin typeface="Microsoft YaHei Light"/>
                <a:cs typeface="Microsoft YaHei Light"/>
              </a:rPr>
              <a:t>29</a:t>
            </a:r>
            <a:endParaRPr lang="en-US" sz="1350" baseline="3086" dirty="0">
              <a:latin typeface="Microsoft YaHei Light"/>
              <a:cs typeface="Microsoft YaHei Light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54396" y="4442460"/>
            <a:ext cx="1874520" cy="140512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444500" y="643255"/>
            <a:ext cx="6565265" cy="3714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Low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Retention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microcentrifuge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</a:t>
            </a:r>
            <a:endParaRPr sz="1200" dirty="0">
              <a:latin typeface="Arial MT"/>
              <a:cs typeface="Arial MT"/>
            </a:endParaRPr>
          </a:p>
          <a:p>
            <a:pPr marL="226060" marR="5080" indent="-213995">
              <a:lnSpc>
                <a:spcPct val="122900"/>
              </a:lnSpc>
              <a:spcBef>
                <a:spcPts val="700"/>
              </a:spcBef>
              <a:buFont typeface="Wingdings"/>
              <a:buChar char=""/>
              <a:tabLst>
                <a:tab pos="227329" algn="l"/>
              </a:tabLst>
            </a:pPr>
            <a:r>
              <a:rPr sz="1050" spc="-10" dirty="0">
                <a:latin typeface="Times New Roman"/>
                <a:cs typeface="Times New Roman"/>
              </a:rPr>
              <a:t>Microcentrifuge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offer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security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while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maintaining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open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cap.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larger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round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assists 	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opening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smooth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surface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reduces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possibility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ripped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torn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gloves.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clarity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clearly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visible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graduation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marks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allow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quick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check.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Uniform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concentricity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aides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robustness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needed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during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centrifugation.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amber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protect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your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light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sensitive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Graduation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marks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microcentrifuge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allow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effective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reference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Frosted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side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writing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pads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Uniform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wall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thickness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improve </a:t>
            </a:r>
            <a:r>
              <a:rPr sz="1050" spc="-10" dirty="0">
                <a:latin typeface="Times New Roman"/>
                <a:cs typeface="Times New Roman"/>
              </a:rPr>
              <a:t>durability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5" dirty="0">
                <a:latin typeface="Times New Roman"/>
                <a:cs typeface="Times New Roman"/>
              </a:rPr>
              <a:t>-</a:t>
            </a:r>
            <a:r>
              <a:rPr sz="1050" dirty="0">
                <a:latin typeface="Times New Roman"/>
                <a:cs typeface="Times New Roman"/>
              </a:rPr>
              <a:t>80°C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cold</a:t>
            </a:r>
            <a:r>
              <a:rPr sz="1050" spc="-6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storage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capable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bulk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bags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26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stringent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sterility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requirements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individually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wrapped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sterile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available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Color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options: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Natural,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Amber.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Red.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Blue,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Green,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Yellow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Violet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mixed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color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packaging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virgin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polypropylene</a:t>
            </a:r>
            <a:r>
              <a:rPr sz="1050" spc="18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Microsoft YaHei Light"/>
                <a:cs typeface="Microsoft YaHei Light"/>
              </a:rPr>
              <a:t>，</a:t>
            </a:r>
            <a:r>
              <a:rPr sz="1050" spc="-10" dirty="0">
                <a:latin typeface="Times New Roman"/>
                <a:cs typeface="Times New Roman"/>
              </a:rPr>
              <a:t>ensure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integrity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during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boiling,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freezing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centrifugation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product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certified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RNase,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DNase,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DNA,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ATP,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bioburden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endotoxins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Nonsterile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product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certified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RNase,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DNase,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DNA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pyrogens.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Max.</a:t>
            </a:r>
            <a:r>
              <a:rPr sz="1050" spc="-6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RCF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20000xG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autoclaved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Low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adsorption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microcentrifuge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reduces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liquid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wall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hanging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material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adsorption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90525" y="4353560"/>
          <a:ext cx="4980939" cy="30734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31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12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8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1000/PK；10000/CS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0.5ml;Sterile;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100/PK；1000/Box,10000/Cs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 Natural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1.5ml;Sterile; Natural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100/PK；500/Box,5000/Cs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2ml;Sterile; Natural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100/PK；500/Box,5000/Cs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TP05-050-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5ml;Sterile; Natural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100/PK；200/Box,2000/Cs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0.5ml;Non-sterilized;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1000/PK；10000/CS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TP05-005B-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0.5ml;Sterile;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100/PK；1000/Box,10000/Cs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1.5ml;Non-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015B-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1.5ml;Sterile; 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100/PK；500/Box,5000/Cs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2ml;Non-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TP05-020B-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2ml;Sterile; 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100/PK；500/Box,5000/Cs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7467600"/>
            <a:ext cx="5609590" cy="24301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50" dirty="0">
                <a:latin typeface="Microsoft YaHei Light"/>
                <a:cs typeface="Microsoft YaHei Light"/>
              </a:rPr>
              <a:t>Note：</a:t>
            </a:r>
            <a:r>
              <a:rPr lang="en-IN" sz="750" dirty="0">
                <a:latin typeface="Microsoft YaHei Light"/>
                <a:cs typeface="Microsoft YaHei Light"/>
              </a:rPr>
              <a:t>DARSUN</a:t>
            </a:r>
            <a:r>
              <a:rPr sz="750" dirty="0">
                <a:latin typeface="Microsoft YaHei Light"/>
                <a:cs typeface="Microsoft YaHei Light"/>
              </a:rPr>
              <a:t>™</a:t>
            </a:r>
            <a:r>
              <a:rPr sz="750" spc="14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Microcentrifuge</a:t>
            </a:r>
            <a:r>
              <a:rPr sz="750" spc="-3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tubes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are </a:t>
            </a:r>
            <a:r>
              <a:rPr sz="750" spc="-10" dirty="0">
                <a:latin typeface="Microsoft YaHei Light"/>
                <a:cs typeface="Microsoft YaHei Light"/>
              </a:rPr>
              <a:t>available</a:t>
            </a:r>
            <a:r>
              <a:rPr sz="750" spc="-2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in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a</a:t>
            </a:r>
            <a:r>
              <a:rPr sz="750" spc="-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variety</a:t>
            </a:r>
            <a:r>
              <a:rPr sz="750" spc="-2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of</a:t>
            </a:r>
            <a:r>
              <a:rPr sz="750" spc="-10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color</a:t>
            </a:r>
            <a:r>
              <a:rPr sz="750" spc="-3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specifications.</a:t>
            </a:r>
            <a:r>
              <a:rPr sz="750" spc="-2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Contact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lang="en-IN" sz="750" dirty="0">
                <a:latin typeface="Microsoft YaHei Light"/>
                <a:cs typeface="Microsoft YaHei Light"/>
              </a:rPr>
              <a:t>DARSUN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customer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service</a:t>
            </a:r>
            <a:r>
              <a:rPr sz="750" spc="-25" dirty="0">
                <a:latin typeface="Microsoft YaHei Light"/>
                <a:cs typeface="Microsoft YaHei Light"/>
              </a:rPr>
              <a:t> </a:t>
            </a:r>
            <a:r>
              <a:rPr sz="750" dirty="0">
                <a:latin typeface="Microsoft YaHei Light"/>
                <a:cs typeface="Microsoft YaHei Light"/>
              </a:rPr>
              <a:t>for</a:t>
            </a:r>
            <a:r>
              <a:rPr sz="750" spc="-15" dirty="0">
                <a:latin typeface="Microsoft YaHei Light"/>
                <a:cs typeface="Microsoft YaHei Light"/>
              </a:rPr>
              <a:t> </a:t>
            </a:r>
            <a:r>
              <a:rPr sz="750" spc="-10" dirty="0">
                <a:latin typeface="Microsoft YaHei Light"/>
                <a:cs typeface="Microsoft YaHei Light"/>
              </a:rPr>
              <a:t>details.</a:t>
            </a:r>
            <a:endParaRPr sz="750" dirty="0">
              <a:latin typeface="Microsoft YaHei Light"/>
              <a:cs typeface="Microsoft YaHe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7728331"/>
            <a:ext cx="3764279" cy="11995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Screw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Cap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Microcentrifuge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9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material,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durable,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natural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color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Screw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cap,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leak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proof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temperature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autoclaved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RNase/DNase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pyrogen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maximum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force</a:t>
            </a:r>
            <a:r>
              <a:rPr sz="1050" spc="-10" dirty="0">
                <a:latin typeface="Microsoft YaHei Light"/>
                <a:cs typeface="Microsoft YaHei Light"/>
              </a:rPr>
              <a:t>：</a:t>
            </a:r>
            <a:r>
              <a:rPr sz="1050" spc="-10" dirty="0">
                <a:latin typeface="Times New Roman"/>
                <a:cs typeface="Times New Roman"/>
              </a:rPr>
              <a:t>20000Xg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90525" y="8923020"/>
          <a:ext cx="4980939" cy="824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299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23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78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sterilized;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sterilized;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colour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30596" y="7920228"/>
            <a:ext cx="1556003" cy="1167384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785EABCA-8996-ECF2-FA87-57A167080A51}"/>
              </a:ext>
            </a:extLst>
          </p:cNvPr>
          <p:cNvSpPr txBox="1"/>
          <p:nvPr/>
        </p:nvSpPr>
        <p:spPr>
          <a:xfrm>
            <a:off x="450850" y="10100771"/>
            <a:ext cx="18484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30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83352" y="5509260"/>
            <a:ext cx="1626107" cy="1220724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80303" y="7098792"/>
            <a:ext cx="1604772" cy="10058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444500" y="631063"/>
            <a:ext cx="5531485" cy="3333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15mL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and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50mL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Conical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Polypropylene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9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15mL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&amp;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50mL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Conical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Sterile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premium,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20" dirty="0">
                <a:latin typeface="Times New Roman"/>
                <a:cs typeface="Times New Roman"/>
              </a:rPr>
              <a:t>high-</a:t>
            </a:r>
            <a:r>
              <a:rPr sz="1050" dirty="0">
                <a:latin typeface="Times New Roman"/>
                <a:cs typeface="Times New Roman"/>
              </a:rPr>
              <a:t>quality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conical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environmentally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friendly,</a:t>
            </a:r>
            <a:endParaRPr sz="1050" dirty="0">
              <a:latin typeface="Times New Roman"/>
              <a:cs typeface="Times New Roman"/>
            </a:endParaRPr>
          </a:p>
          <a:p>
            <a:pPr marL="228600" marR="2119630" indent="-215900">
              <a:lnSpc>
                <a:spcPct val="110500"/>
              </a:lnSpc>
              <a:buFont typeface="Wingdings"/>
              <a:buChar char=""/>
              <a:tabLst>
                <a:tab pos="294640" algn="l"/>
              </a:tabLst>
            </a:pPr>
            <a:r>
              <a:rPr sz="1050" dirty="0">
                <a:latin typeface="Times New Roman"/>
                <a:cs typeface="Times New Roman"/>
              </a:rPr>
              <a:t>offer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highest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cleanliness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recyclable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plastic</a:t>
            </a:r>
            <a:r>
              <a:rPr sz="1050" spc="-20" dirty="0">
                <a:latin typeface="Times New Roman"/>
                <a:cs typeface="Times New Roman"/>
              </a:rPr>
              <a:t> rack</a:t>
            </a:r>
            <a:r>
              <a:rPr sz="1050" spc="-20" dirty="0">
                <a:latin typeface="Microsoft YaHei Light"/>
                <a:cs typeface="Microsoft YaHei Light"/>
              </a:rPr>
              <a:t>； 	</a:t>
            </a:r>
            <a:r>
              <a:rPr sz="1050" spc="-10" dirty="0">
                <a:latin typeface="Times New Roman"/>
                <a:cs typeface="Times New Roman"/>
              </a:rPr>
              <a:t>increased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traceability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 the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large</a:t>
            </a:r>
            <a:r>
              <a:rPr sz="1050" spc="-10" dirty="0">
                <a:latin typeface="Times New Roman"/>
                <a:cs typeface="Times New Roman"/>
              </a:rPr>
              <a:t> writing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area.</a:t>
            </a:r>
            <a:endParaRPr sz="1050" dirty="0">
              <a:latin typeface="Times New Roman"/>
              <a:cs typeface="Times New Roman"/>
            </a:endParaRPr>
          </a:p>
          <a:p>
            <a:pPr marL="228600">
              <a:lnSpc>
                <a:spcPct val="100000"/>
              </a:lnSpc>
              <a:spcBef>
                <a:spcPts val="145"/>
              </a:spcBef>
            </a:pPr>
            <a:r>
              <a:rPr sz="1050" dirty="0">
                <a:latin typeface="Times New Roman"/>
                <a:cs typeface="Times New Roman"/>
              </a:rPr>
              <a:t>Labware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Products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high-</a:t>
            </a:r>
            <a:r>
              <a:rPr sz="1050" dirty="0">
                <a:latin typeface="Times New Roman"/>
                <a:cs typeface="Times New Roman"/>
              </a:rPr>
              <a:t>purity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resins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molded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our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state-of-the-</a:t>
            </a:r>
            <a:r>
              <a:rPr sz="1050" dirty="0">
                <a:latin typeface="Times New Roman"/>
                <a:cs typeface="Times New Roman"/>
              </a:rPr>
              <a:t>art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processes.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Nonpyrogenic: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Endotoxin </a:t>
            </a:r>
            <a:r>
              <a:rPr sz="1050" dirty="0">
                <a:latin typeface="Times New Roman"/>
                <a:cs typeface="Times New Roman"/>
              </a:rPr>
              <a:t>tested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(0.6</a:t>
            </a:r>
            <a:r>
              <a:rPr sz="1050" spc="-10" dirty="0">
                <a:latin typeface="Times New Roman"/>
                <a:cs typeface="Times New Roman"/>
              </a:rPr>
              <a:t> EU/mL)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Biologically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inert: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USP</a:t>
            </a:r>
            <a:r>
              <a:rPr sz="1050" spc="-10" dirty="0">
                <a:latin typeface="Times New Roman"/>
                <a:cs typeface="Times New Roman"/>
              </a:rPr>
              <a:t> biological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reactivity </a:t>
            </a:r>
            <a:r>
              <a:rPr sz="1050" dirty="0">
                <a:latin typeface="Times New Roman"/>
                <a:cs typeface="Times New Roman"/>
              </a:rPr>
              <a:t>class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VI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level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sterility: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10-</a:t>
            </a:r>
            <a:r>
              <a:rPr sz="1050" spc="-50" dirty="0">
                <a:latin typeface="Times New Roman"/>
                <a:cs typeface="Times New Roman"/>
              </a:rPr>
              <a:t>6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Leak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proof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virgin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resins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molded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using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state-of-the-</a:t>
            </a:r>
            <a:r>
              <a:rPr sz="1050" dirty="0">
                <a:latin typeface="Times New Roman"/>
                <a:cs typeface="Times New Roman"/>
              </a:rPr>
              <a:t>art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processes;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50ml </a:t>
            </a:r>
            <a:r>
              <a:rPr sz="1050" spc="-10" dirty="0">
                <a:latin typeface="Times New Roman"/>
                <a:cs typeface="Times New Roman"/>
              </a:rPr>
              <a:t>provides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Skirted-</a:t>
            </a:r>
            <a:r>
              <a:rPr sz="1050" dirty="0">
                <a:latin typeface="Times New Roman"/>
                <a:cs typeface="Times New Roman"/>
              </a:rPr>
              <a:t>bottom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self-supporting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type.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50ml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maximum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force:17000xg.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15ml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maximum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force: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13500xg.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bag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rack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styles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polystyrene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blood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research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applications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90525" y="3959225"/>
          <a:ext cx="4988560" cy="12395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1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453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1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4629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50/Rack；500/Cs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25/Rack；500/Cs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Sterile;Skirted,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444500" y="5300599"/>
            <a:ext cx="32575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Amber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Conical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93700" y="5606415"/>
          <a:ext cx="4995544" cy="10344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1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503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36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89584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4629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ATSL05B-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9584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ATSL05B-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89584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50/Rack；500/Cs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ATSL05B-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9584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ATSL05B-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89584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25/Rack；500/Cs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44500" y="6742303"/>
            <a:ext cx="37147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Low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Retention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Conical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93700" y="7049135"/>
          <a:ext cx="4994910" cy="1030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71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19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55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LR-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LR-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50/Rack；500/Cs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LR-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25/PK；500/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ATSL05-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LR-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857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25/Rack；500/Cs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393700" y="8189082"/>
            <a:ext cx="4391660" cy="106045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IN" sz="1000" dirty="0">
                <a:latin typeface="Microsoft YaHei Light"/>
                <a:cs typeface="Microsoft YaHei Light"/>
              </a:rPr>
              <a:t>DARSUN</a:t>
            </a:r>
            <a:r>
              <a:rPr sz="1000" dirty="0">
                <a:latin typeface="Microsoft YaHei Light"/>
                <a:cs typeface="Microsoft YaHei Light"/>
              </a:rPr>
              <a:t>™</a:t>
            </a:r>
            <a:r>
              <a:rPr sz="1000" spc="165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Round</a:t>
            </a:r>
            <a:r>
              <a:rPr sz="1000" spc="-40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bottom</a:t>
            </a:r>
            <a:r>
              <a:rPr sz="1000" spc="-35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centrifugal</a:t>
            </a:r>
            <a:r>
              <a:rPr sz="1000" spc="-45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tube</a:t>
            </a:r>
            <a:r>
              <a:rPr sz="1000" spc="-30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-high</a:t>
            </a:r>
            <a:r>
              <a:rPr sz="1000" spc="-25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transparency</a:t>
            </a:r>
            <a:endParaRPr sz="10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120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Reusable,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10" dirty="0">
                <a:latin typeface="Microsoft YaHei Light"/>
                <a:cs typeface="Microsoft YaHei Light"/>
              </a:rPr>
              <a:t> 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autoclave sterilization</a:t>
            </a:r>
            <a:endParaRPr sz="900" dirty="0">
              <a:latin typeface="Microsoft YaHei Light"/>
              <a:cs typeface="Microsoft YaHei Light"/>
            </a:endParaRPr>
          </a:p>
          <a:p>
            <a:pPr marL="638175" indent="-185420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638175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scale;Writing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area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Available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2ml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100ml,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two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choices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button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screw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7472369"/>
              </p:ext>
            </p:extLst>
          </p:nvPr>
        </p:nvGraphicFramePr>
        <p:xfrm>
          <a:off x="387350" y="9315564"/>
          <a:ext cx="4987925" cy="621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78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18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508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ungraduated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508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24/PK，960/Cs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ATS06-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15RS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scale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508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24/PK，960/Cs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486400" y="4018788"/>
            <a:ext cx="1604772" cy="1203959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472684" y="2755392"/>
            <a:ext cx="1613915" cy="1211579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545835" y="9147048"/>
            <a:ext cx="1584960" cy="754380"/>
          </a:xfrm>
          <a:prstGeom prst="rect">
            <a:avLst/>
          </a:prstGeom>
        </p:spPr>
      </p:pic>
      <p:sp>
        <p:nvSpPr>
          <p:cNvPr id="22" name="object 6">
            <a:extLst>
              <a:ext uri="{FF2B5EF4-FFF2-40B4-BE49-F238E27FC236}">
                <a16:creationId xmlns:a16="http://schemas.microsoft.com/office/drawing/2014/main" id="{E9BA049C-1E51-A12C-8BB9-AF72117A2CFA}"/>
              </a:ext>
            </a:extLst>
          </p:cNvPr>
          <p:cNvSpPr txBox="1"/>
          <p:nvPr/>
        </p:nvSpPr>
        <p:spPr>
          <a:xfrm>
            <a:off x="5545835" y="1016571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34099"/>
            <a:ext cx="8128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87350" y="10118725"/>
            <a:ext cx="6868795" cy="179536"/>
          </a:xfrm>
          <a:prstGeom prst="rect">
            <a:avLst/>
          </a:prstGeom>
          <a:solidFill>
            <a:srgbClr val="35955F"/>
          </a:solidFill>
        </p:spPr>
        <p:txBody>
          <a:bodyPr vert="horz" wrap="square" lIns="0" tIns="0" rIns="0" bIns="0" rtlCol="0">
            <a:spAutoFit/>
          </a:bodyPr>
          <a:lstStyle/>
          <a:p>
            <a:pPr marL="69850">
              <a:lnSpc>
                <a:spcPts val="1390"/>
              </a:lnSpc>
              <a:tabLst>
                <a:tab pos="3379470" algn="l"/>
              </a:tabLst>
            </a:pPr>
            <a:r>
              <a:rPr sz="12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1350" spc="-37" baseline="3086" dirty="0">
                <a:solidFill>
                  <a:srgbClr val="FFFFFF"/>
                </a:solidFill>
                <a:latin typeface="Microsoft YaHei Light"/>
                <a:cs typeface="Microsoft YaHei Light"/>
              </a:rPr>
              <a:t>31</a:t>
            </a:r>
            <a:endParaRPr sz="1350" baseline="3086" dirty="0">
              <a:latin typeface="Microsoft YaHei Light"/>
              <a:cs typeface="Microsoft YaHei Light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4500" y="643255"/>
            <a:ext cx="3785870" cy="12769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Round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bottom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</a:t>
            </a:r>
            <a:endParaRPr sz="1200" dirty="0">
              <a:latin typeface="Arial MT"/>
              <a:cs typeface="Arial MT"/>
            </a:endParaRPr>
          </a:p>
          <a:p>
            <a:pPr marL="227329" indent="-214629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Reusable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(high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autoclave)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scale;Writing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Area</a:t>
            </a:r>
            <a:endParaRPr sz="900" dirty="0">
              <a:latin typeface="Microsoft YaHei Light"/>
              <a:cs typeface="Microsoft YaHei Light"/>
            </a:endParaRPr>
          </a:p>
          <a:p>
            <a:pPr marL="227329" marR="5080" indent="-215265">
              <a:lnSpc>
                <a:spcPct val="144400"/>
              </a:lnSpc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Provide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variety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specifications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2ml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100ml,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provide</a:t>
            </a:r>
            <a:r>
              <a:rPr sz="900" spc="-25" dirty="0">
                <a:latin typeface="Microsoft YaHei Light"/>
                <a:cs typeface="Microsoft YaHei Light"/>
              </a:rPr>
              <a:t> two </a:t>
            </a:r>
            <a:r>
              <a:rPr sz="900" spc="-10" dirty="0">
                <a:latin typeface="Microsoft YaHei Light"/>
                <a:cs typeface="Microsoft YaHei Light"/>
              </a:rPr>
              <a:t>options: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screw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cap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410209" y="1950085"/>
          <a:ext cx="6739890" cy="2662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1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2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758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2mlRound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 tube;Press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cap；10x42mm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5mlRound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Press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cap；13x54mm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300/PK；3000/CS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7P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7mlRound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tube;Press cap；14x81mm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10mlRound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Press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cap；14.5x82mm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10mlRound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cap；16x102mm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100/PK；1000/CS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15mlRound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Press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cap；18x98mm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100/PK；1000/CS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15mlRound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cap；16x115mm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100/PK；1000/CS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30mlRound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tube;screw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cap；27.5x107mm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50mlRound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Press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cap；28x105mm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50mlRound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cap；28.5x115mm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100mlRound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Press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cap；38x106mm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30/PK；300/CS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CTL05-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100mlRound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cap；38x116mm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30/PK；300/CS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62015" y="533400"/>
            <a:ext cx="1694688" cy="1367027"/>
          </a:xfrm>
          <a:prstGeom prst="rect">
            <a:avLst/>
          </a:prstGeom>
        </p:spPr>
      </p:pic>
      <p:sp>
        <p:nvSpPr>
          <p:cNvPr id="9" name="object 6">
            <a:extLst>
              <a:ext uri="{FF2B5EF4-FFF2-40B4-BE49-F238E27FC236}">
                <a16:creationId xmlns:a16="http://schemas.microsoft.com/office/drawing/2014/main" id="{B535C25F-23B2-83B5-7986-B25CBAA6535F}"/>
              </a:ext>
            </a:extLst>
          </p:cNvPr>
          <p:cNvSpPr txBox="1"/>
          <p:nvPr/>
        </p:nvSpPr>
        <p:spPr>
          <a:xfrm>
            <a:off x="444500" y="10100771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86410" y="10122797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32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589788"/>
            <a:ext cx="6644640" cy="9398508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E41EB723-72A4-AE43-BDC1-26BF0597335B}"/>
              </a:ext>
            </a:extLst>
          </p:cNvPr>
          <p:cNvSpPr txBox="1"/>
          <p:nvPr/>
        </p:nvSpPr>
        <p:spPr>
          <a:xfrm>
            <a:off x="523240" y="10150851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3853AFB-8C77-43E2-3773-25679347B3FE}"/>
              </a:ext>
            </a:extLst>
          </p:cNvPr>
          <p:cNvSpPr/>
          <p:nvPr/>
        </p:nvSpPr>
        <p:spPr>
          <a:xfrm>
            <a:off x="577850" y="850900"/>
            <a:ext cx="718185" cy="228600"/>
          </a:xfrm>
          <a:prstGeom prst="rect">
            <a:avLst/>
          </a:prstGeom>
          <a:solidFill>
            <a:srgbClr val="31473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85750" y="142875"/>
            <a:ext cx="1435100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65124" y="141389"/>
            <a:ext cx="892175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6868795" cy="291465"/>
          </a:xfrm>
          <a:custGeom>
            <a:avLst/>
            <a:gdLst/>
            <a:ahLst/>
            <a:cxnLst/>
            <a:rect l="l" t="t" r="r" b="b"/>
            <a:pathLst>
              <a:path w="6868795" h="291465">
                <a:moveTo>
                  <a:pt x="686879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68795" y="0"/>
                </a:lnTo>
                <a:lnTo>
                  <a:pt x="686879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764279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9100" y="568071"/>
            <a:ext cx="6644640" cy="9398508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F1DC8AB1-81B8-DDC5-9F24-D5559EB091C6}"/>
              </a:ext>
            </a:extLst>
          </p:cNvPr>
          <p:cNvSpPr txBox="1"/>
          <p:nvPr/>
        </p:nvSpPr>
        <p:spPr>
          <a:xfrm>
            <a:off x="405764" y="10135616"/>
            <a:ext cx="19246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5FE177F-516C-FFB5-4155-C4281EC763C5}"/>
              </a:ext>
            </a:extLst>
          </p:cNvPr>
          <p:cNvSpPr/>
          <p:nvPr/>
        </p:nvSpPr>
        <p:spPr>
          <a:xfrm>
            <a:off x="654050" y="4389980"/>
            <a:ext cx="2286000" cy="176351"/>
          </a:xfrm>
          <a:prstGeom prst="rect">
            <a:avLst/>
          </a:prstGeom>
          <a:solidFill>
            <a:srgbClr val="81847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4195132-830D-5934-7184-7E8EBFBDB788}"/>
              </a:ext>
            </a:extLst>
          </p:cNvPr>
          <p:cNvSpPr/>
          <p:nvPr/>
        </p:nvSpPr>
        <p:spPr>
          <a:xfrm>
            <a:off x="577850" y="4109386"/>
            <a:ext cx="3962400" cy="304800"/>
          </a:xfrm>
          <a:prstGeom prst="rect">
            <a:avLst/>
          </a:prstGeom>
          <a:solidFill>
            <a:srgbClr val="81847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D39EB3F-5AFE-777A-8118-EB83B7C31AAB}"/>
              </a:ext>
            </a:extLst>
          </p:cNvPr>
          <p:cNvSpPr txBox="1"/>
          <p:nvPr/>
        </p:nvSpPr>
        <p:spPr>
          <a:xfrm>
            <a:off x="804862" y="4050613"/>
            <a:ext cx="40401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>
                <a:solidFill>
                  <a:schemeClr val="bg1"/>
                </a:solidFill>
              </a:rPr>
              <a:t>Darsun</a:t>
            </a:r>
            <a:r>
              <a:rPr lang="en-US" sz="1600" dirty="0">
                <a:solidFill>
                  <a:schemeClr val="bg1"/>
                </a:solidFill>
              </a:rPr>
              <a:t>  speed centrifugal tube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C4F7662-07D6-9260-14F3-ACDBB353A45B}"/>
              </a:ext>
            </a:extLst>
          </p:cNvPr>
          <p:cNvSpPr txBox="1"/>
          <p:nvPr/>
        </p:nvSpPr>
        <p:spPr>
          <a:xfrm>
            <a:off x="577850" y="4334459"/>
            <a:ext cx="24857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>
                <a:solidFill>
                  <a:schemeClr val="bg1"/>
                </a:solidFill>
              </a:rPr>
              <a:t>Darsun</a:t>
            </a:r>
            <a:r>
              <a:rPr lang="en-US" sz="1200" dirty="0">
                <a:solidFill>
                  <a:schemeClr val="bg1"/>
                </a:solidFill>
              </a:rPr>
              <a:t> high speed </a:t>
            </a:r>
            <a:r>
              <a:rPr lang="en-US" sz="1050" dirty="0">
                <a:solidFill>
                  <a:schemeClr val="bg1"/>
                </a:solidFill>
              </a:rPr>
              <a:t>centrifuge</a:t>
            </a:r>
            <a:r>
              <a:rPr lang="en-US" sz="1200" dirty="0">
                <a:solidFill>
                  <a:schemeClr val="bg1"/>
                </a:solidFill>
              </a:rPr>
              <a:t> tube/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34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00340" y="1964436"/>
            <a:ext cx="3774354" cy="1810512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385572" y="554530"/>
            <a:ext cx="3874453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4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High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speed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polypropylene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centrifugal</a:t>
            </a:r>
            <a:r>
              <a:rPr sz="1200" spc="-20" dirty="0">
                <a:latin typeface="Arial MT"/>
                <a:cs typeface="Arial MT"/>
              </a:rPr>
              <a:t> tube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4500" y="2000999"/>
            <a:ext cx="125095" cy="184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50" spc="-50" dirty="0">
                <a:latin typeface="Wingdings"/>
                <a:cs typeface="Wingdings"/>
              </a:rPr>
              <a:t></a:t>
            </a:r>
            <a:endParaRPr sz="1050">
              <a:latin typeface="Wingdings"/>
              <a:cs typeface="Wingding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4500" y="907007"/>
            <a:ext cx="6557645" cy="21577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8600" marR="495934" indent="-216535">
              <a:lnSpc>
                <a:spcPct val="110500"/>
              </a:lnSpc>
              <a:spcBef>
                <a:spcPts val="10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20" dirty="0">
                <a:latin typeface="Times New Roman"/>
                <a:cs typeface="Times New Roman"/>
              </a:rPr>
              <a:t>High-</a:t>
            </a:r>
            <a:r>
              <a:rPr sz="1050" dirty="0">
                <a:latin typeface="Times New Roman"/>
                <a:cs typeface="Times New Roman"/>
              </a:rPr>
              <a:t>Speed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chemically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compatible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wider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variety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lab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repeately autoclavable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10" dirty="0">
                <a:latin typeface="Times New Roman"/>
                <a:cs typeface="Times New Roman"/>
              </a:rPr>
              <a:t> extended</a:t>
            </a:r>
            <a:r>
              <a:rPr sz="10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performance.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 be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 </a:t>
            </a:r>
            <a:r>
              <a:rPr sz="1050" spc="-10" dirty="0">
                <a:latin typeface="Times New Roman"/>
                <a:cs typeface="Times New Roman"/>
              </a:rPr>
              <a:t>refrigerated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centrifuges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refrigerated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centrifuges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 </a:t>
            </a:r>
            <a:r>
              <a:rPr sz="1050" dirty="0">
                <a:latin typeface="Times New Roman"/>
                <a:cs typeface="Times New Roman"/>
              </a:rPr>
              <a:t>force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up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 </a:t>
            </a:r>
            <a:r>
              <a:rPr sz="1050" spc="-10" dirty="0">
                <a:latin typeface="Times New Roman"/>
                <a:cs typeface="Times New Roman"/>
              </a:rPr>
              <a:t>5000xg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10" dirty="0">
                <a:latin typeface="Times New Roman"/>
                <a:cs typeface="Times New Roman"/>
              </a:rPr>
              <a:t> ThermoFisher,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Sigma,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Beckman,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Eppendorf,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Tomy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other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mainstream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centrifugals</a:t>
            </a:r>
            <a:endParaRPr sz="1050" dirty="0">
              <a:latin typeface="Times New Roman"/>
              <a:cs typeface="Times New Roman"/>
            </a:endParaRPr>
          </a:p>
          <a:p>
            <a:pPr marL="228600" marR="5080" indent="-216535">
              <a:lnSpc>
                <a:spcPct val="110500"/>
              </a:lnSpc>
              <a:spcBef>
                <a:spcPts val="1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Comes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linerless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closures—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clean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provides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leakproof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protection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under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normal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conditions </a:t>
            </a:r>
            <a:r>
              <a:rPr sz="1050" dirty="0">
                <a:latin typeface="Times New Roman"/>
                <a:cs typeface="Times New Roman"/>
              </a:rPr>
              <a:t>up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10,000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x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50" dirty="0">
                <a:latin typeface="Times New Roman"/>
                <a:cs typeface="Times New Roman"/>
              </a:rPr>
              <a:t>g</a:t>
            </a:r>
            <a:endParaRPr sz="1050" dirty="0">
              <a:latin typeface="Times New Roman"/>
              <a:cs typeface="Times New Roman"/>
            </a:endParaRPr>
          </a:p>
          <a:p>
            <a:pPr marL="228600" marR="3957320">
              <a:lnSpc>
                <a:spcPts val="1400"/>
              </a:lnSpc>
              <a:spcBef>
                <a:spcPts val="60"/>
              </a:spcBef>
            </a:pP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must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filled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least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80%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capacity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proper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performance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8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Great</a:t>
            </a:r>
            <a:r>
              <a:rPr sz="1050" spc="-6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repeatedly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Autoclavable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Leakproof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36688" y="3032237"/>
            <a:ext cx="2653030" cy="7372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105"/>
              </a:spcBef>
            </a:pPr>
            <a:r>
              <a:rPr sz="1050" dirty="0">
                <a:latin typeface="Times New Roman"/>
                <a:cs typeface="Times New Roman"/>
              </a:rPr>
              <a:t>Note: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During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 </a:t>
            </a:r>
            <a:r>
              <a:rPr sz="1050" spc="-10" dirty="0">
                <a:latin typeface="Times New Roman"/>
                <a:cs typeface="Times New Roman"/>
              </a:rPr>
              <a:t>temperature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autoclave sterilization,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please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completely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remove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cover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place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container,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remember </a:t>
            </a:r>
            <a:r>
              <a:rPr sz="1050" dirty="0">
                <a:latin typeface="Times New Roman"/>
                <a:cs typeface="Times New Roman"/>
              </a:rPr>
              <a:t>not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rotate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screw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seal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93700" y="3781425"/>
          <a:ext cx="6636383" cy="11017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5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006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705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029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7329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CTH05-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10ml,Length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Diameter:81.4x16.0mm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29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CTH05-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Diameter:94.3x25.5mm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292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CTH05-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50ml,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106.7x28.8mm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292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9075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CTH05-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100ml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Diameter:；105.7x38.2mm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292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44500" y="5187823"/>
            <a:ext cx="6391910" cy="26135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b="1" dirty="0">
                <a:latin typeface="Arial"/>
                <a:cs typeface="Arial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b="1" dirty="0">
                <a:latin typeface="Arial"/>
                <a:cs typeface="Arial"/>
              </a:rPr>
              <a:t>High</a:t>
            </a:r>
            <a:r>
              <a:rPr sz="1200" b="1" spc="-5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speed</a:t>
            </a:r>
            <a:r>
              <a:rPr sz="1200" b="1" spc="-6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centrifugal</a:t>
            </a:r>
            <a:r>
              <a:rPr sz="1200" b="1" spc="-50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tube</a:t>
            </a:r>
            <a:endParaRPr sz="12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15"/>
              </a:spcBef>
            </a:pPr>
            <a:r>
              <a:rPr sz="1000" spc="-10" dirty="0">
                <a:latin typeface="Arial MT"/>
                <a:cs typeface="Arial MT"/>
              </a:rPr>
              <a:t>Suitable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for</a:t>
            </a:r>
            <a:r>
              <a:rPr sz="1000" spc="-1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most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centrifuges </a:t>
            </a:r>
            <a:r>
              <a:rPr sz="1000" dirty="0">
                <a:latin typeface="Arial MT"/>
                <a:cs typeface="Arial MT"/>
              </a:rPr>
              <a:t>on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the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market.</a:t>
            </a:r>
            <a:endParaRPr sz="10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1000" dirty="0">
                <a:latin typeface="Arial MT"/>
                <a:cs typeface="Arial MT"/>
              </a:rPr>
              <a:t>It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has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good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sealing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property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and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can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effectively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prevent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sample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leakage.</a:t>
            </a:r>
            <a:endParaRPr sz="1000" dirty="0">
              <a:latin typeface="Arial MT"/>
              <a:cs typeface="Arial MT"/>
            </a:endParaRPr>
          </a:p>
          <a:p>
            <a:pPr marL="12700" marR="5080">
              <a:lnSpc>
                <a:spcPct val="130000"/>
              </a:lnSpc>
            </a:pPr>
            <a:r>
              <a:rPr sz="1000" spc="-10" dirty="0">
                <a:latin typeface="Arial MT"/>
                <a:cs typeface="Arial MT"/>
              </a:rPr>
              <a:t>Provides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flat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bottom,</a:t>
            </a:r>
            <a:r>
              <a:rPr sz="1000" spc="-5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conical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bottom,</a:t>
            </a:r>
            <a:r>
              <a:rPr sz="1000" spc="-4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round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bottom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three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types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of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bottom.</a:t>
            </a:r>
            <a:r>
              <a:rPr sz="1000" spc="-4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Various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seal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cap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designs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are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available</a:t>
            </a:r>
            <a:r>
              <a:rPr sz="1000" spc="-25" dirty="0">
                <a:latin typeface="Arial MT"/>
                <a:cs typeface="Arial MT"/>
              </a:rPr>
              <a:t> to </a:t>
            </a:r>
            <a:r>
              <a:rPr sz="1000" dirty="0">
                <a:latin typeface="Arial MT"/>
                <a:cs typeface="Arial MT"/>
              </a:rPr>
              <a:t>reduce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leakage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of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centrifugal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bottles.</a:t>
            </a:r>
            <a:endParaRPr sz="10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1000" dirty="0">
                <a:latin typeface="Arial MT"/>
                <a:cs typeface="Arial MT"/>
              </a:rPr>
              <a:t>The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combination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seal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cover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is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easier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to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open.</a:t>
            </a:r>
            <a:endParaRPr sz="10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1000" spc="-10" dirty="0">
                <a:latin typeface="Arial MT"/>
                <a:cs typeface="Arial MT"/>
              </a:rPr>
              <a:t>Centrifugal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tubes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made</a:t>
            </a:r>
            <a:r>
              <a:rPr sz="1000" spc="-1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of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either</a:t>
            </a:r>
            <a:r>
              <a:rPr sz="1000" spc="-10" dirty="0">
                <a:latin typeface="Arial MT"/>
                <a:cs typeface="Arial MT"/>
              </a:rPr>
              <a:t> polypropylene </a:t>
            </a:r>
            <a:r>
              <a:rPr sz="1000" dirty="0">
                <a:latin typeface="Arial MT"/>
                <a:cs typeface="Arial MT"/>
              </a:rPr>
              <a:t>or</a:t>
            </a:r>
            <a:r>
              <a:rPr sz="1000" spc="-10" dirty="0">
                <a:latin typeface="Arial MT"/>
                <a:cs typeface="Arial MT"/>
              </a:rPr>
              <a:t> polycarbonate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can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be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autoclaved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at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high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temperature.</a:t>
            </a:r>
            <a:endParaRPr sz="1000" dirty="0">
              <a:latin typeface="Arial MT"/>
              <a:cs typeface="Arial MT"/>
            </a:endParaRPr>
          </a:p>
          <a:p>
            <a:pPr marL="12700" marR="178435">
              <a:lnSpc>
                <a:spcPct val="130000"/>
              </a:lnSpc>
            </a:pPr>
            <a:r>
              <a:rPr sz="1000" dirty="0">
                <a:latin typeface="Arial MT"/>
                <a:cs typeface="Arial MT"/>
              </a:rPr>
              <a:t>The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centrifugal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tube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made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of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polypropylene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has</a:t>
            </a:r>
            <a:r>
              <a:rPr sz="1000" spc="-10" dirty="0">
                <a:latin typeface="Arial MT"/>
                <a:cs typeface="Arial MT"/>
              </a:rPr>
              <a:t> excellent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chemical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resistance,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and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the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centrifugal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tube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made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25" dirty="0">
                <a:latin typeface="Arial MT"/>
                <a:cs typeface="Arial MT"/>
              </a:rPr>
              <a:t>of </a:t>
            </a:r>
            <a:r>
              <a:rPr sz="1000" spc="-10" dirty="0">
                <a:latin typeface="Arial MT"/>
                <a:cs typeface="Arial MT"/>
              </a:rPr>
              <a:t>polycarbonate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has</a:t>
            </a:r>
            <a:r>
              <a:rPr sz="1000" spc="-10" dirty="0">
                <a:latin typeface="Arial MT"/>
                <a:cs typeface="Arial MT"/>
              </a:rPr>
              <a:t> excellent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light </a:t>
            </a:r>
            <a:r>
              <a:rPr sz="1000" spc="-10" dirty="0">
                <a:latin typeface="Arial MT"/>
                <a:cs typeface="Arial MT"/>
              </a:rPr>
              <a:t>transmission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and</a:t>
            </a:r>
            <a:r>
              <a:rPr sz="1000" spc="-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low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temperature</a:t>
            </a:r>
            <a:r>
              <a:rPr sz="100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resistance.</a:t>
            </a:r>
            <a:endParaRPr sz="10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1000" dirty="0">
                <a:latin typeface="Arial MT"/>
                <a:cs typeface="Arial MT"/>
              </a:rPr>
              <a:t>You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can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choose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the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product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that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suits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you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according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to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the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dirty="0">
                <a:latin typeface="Arial MT"/>
                <a:cs typeface="Arial MT"/>
              </a:rPr>
              <a:t>size</a:t>
            </a:r>
            <a:r>
              <a:rPr sz="1000" spc="-1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table.</a:t>
            </a:r>
            <a:endParaRPr sz="1000" dirty="0">
              <a:latin typeface="Arial MT"/>
              <a:cs typeface="Arial MT"/>
            </a:endParaRPr>
          </a:p>
          <a:p>
            <a:pPr>
              <a:lnSpc>
                <a:spcPct val="100000"/>
              </a:lnSpc>
            </a:pPr>
            <a:endParaRPr sz="1000" dirty="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000" dirty="0">
              <a:latin typeface="Arial MT"/>
              <a:cs typeface="Arial MT"/>
            </a:endParaRPr>
          </a:p>
          <a:p>
            <a:pPr marL="68580">
              <a:lnSpc>
                <a:spcPct val="100000"/>
              </a:lnSpc>
            </a:pPr>
            <a:r>
              <a:rPr sz="1000" dirty="0">
                <a:latin typeface="Microsoft YaHei Light"/>
                <a:cs typeface="Microsoft YaHei Light"/>
              </a:rPr>
              <a:t>High</a:t>
            </a:r>
            <a:r>
              <a:rPr sz="1000" spc="-35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speed</a:t>
            </a:r>
            <a:r>
              <a:rPr sz="1000" spc="-3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centrifuge</a:t>
            </a:r>
            <a:r>
              <a:rPr sz="1000" spc="-45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tube</a:t>
            </a:r>
            <a:r>
              <a:rPr sz="1000" spc="-40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with</a:t>
            </a:r>
            <a:r>
              <a:rPr sz="1000" spc="-40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gasket</a:t>
            </a:r>
            <a:r>
              <a:rPr sz="1000" spc="-50" dirty="0">
                <a:latin typeface="Microsoft YaHei Light"/>
                <a:cs typeface="Microsoft YaHei Light"/>
              </a:rPr>
              <a:t> </a:t>
            </a:r>
            <a:r>
              <a:rPr sz="1000" dirty="0">
                <a:latin typeface="Microsoft YaHei Light"/>
                <a:cs typeface="Microsoft YaHei Light"/>
              </a:rPr>
              <a:t>seal</a:t>
            </a:r>
            <a:r>
              <a:rPr sz="1000" spc="-25" dirty="0">
                <a:latin typeface="Microsoft YaHei Light"/>
                <a:cs typeface="Microsoft YaHei Light"/>
              </a:rPr>
              <a:t> cap</a:t>
            </a:r>
            <a:endParaRPr sz="10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85572" y="7870825"/>
          <a:ext cx="5408293" cy="2037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8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31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97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43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13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116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Maximum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capacity(ml)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Material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Size(mm)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Centrifugal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force(Xg)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Packing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Quantity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S10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10ml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16x81.2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S30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30ml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25x94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S50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50ml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28.5x105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S100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82ml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38x105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CTH07-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S10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10ml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16x82.8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CTH07-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S30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30ml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25.3x94.5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CTH07-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S50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50ml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28.5x105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CTH07-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S100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82ml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38x105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957315" y="7862316"/>
            <a:ext cx="1168908" cy="874776"/>
          </a:xfrm>
          <a:prstGeom prst="rect">
            <a:avLst/>
          </a:prstGeom>
        </p:spPr>
      </p:pic>
      <p:sp>
        <p:nvSpPr>
          <p:cNvPr id="18" name="object 6">
            <a:extLst>
              <a:ext uri="{FF2B5EF4-FFF2-40B4-BE49-F238E27FC236}">
                <a16:creationId xmlns:a16="http://schemas.microsoft.com/office/drawing/2014/main" id="{3F2DB704-E7F5-A57B-0991-0015EAF12F72}"/>
              </a:ext>
            </a:extLst>
          </p:cNvPr>
          <p:cNvSpPr txBox="1"/>
          <p:nvPr/>
        </p:nvSpPr>
        <p:spPr>
          <a:xfrm>
            <a:off x="5426710" y="10156188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868795" cy="291465"/>
          </a:xfrm>
          <a:custGeom>
            <a:avLst/>
            <a:gdLst/>
            <a:ahLst/>
            <a:cxnLst/>
            <a:rect l="l" t="t" r="r" b="b"/>
            <a:pathLst>
              <a:path w="6868795" h="291465">
                <a:moveTo>
                  <a:pt x="686879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68795" y="0"/>
                </a:lnTo>
                <a:lnTo>
                  <a:pt x="686879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64279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766698"/>
            <a:ext cx="31807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Conical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bottom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centrifuge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standard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cap</a:t>
            </a:r>
            <a:endParaRPr sz="90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949960"/>
          <a:ext cx="5306058" cy="1015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369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31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97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486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69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906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Maximum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capacity(ml)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Material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Size(mm)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Centrifugal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force(Xg)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Packing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Quantity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10ml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16x81.2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C35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35ml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25x94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CTH05-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C50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50ml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28.5x105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10Pcs/Pk</a:t>
                      </a:r>
                      <a:r>
                        <a:rPr sz="1100" spc="-10" dirty="0">
                          <a:latin typeface="SimSun"/>
                          <a:cs typeface="SimSun"/>
                        </a:rPr>
                        <a:t>；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100Pcs/Cs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7984" y="947928"/>
            <a:ext cx="1167384" cy="876300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57E2E438-4BFE-5691-3E7D-8C1E98E3FE8D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6FD23E30-693F-2636-E1BC-4488AFF69E8F}"/>
              </a:ext>
            </a:extLst>
          </p:cNvPr>
          <p:cNvSpPr/>
          <p:nvPr/>
        </p:nvSpPr>
        <p:spPr>
          <a:xfrm>
            <a:off x="654050" y="6108700"/>
            <a:ext cx="4191000" cy="2557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36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589788"/>
            <a:ext cx="6644640" cy="8849811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66D5B956-127E-9EAD-1491-CA9ADCC5F4A2}"/>
              </a:ext>
            </a:extLst>
          </p:cNvPr>
          <p:cNvSpPr txBox="1"/>
          <p:nvPr/>
        </p:nvSpPr>
        <p:spPr>
          <a:xfrm>
            <a:off x="5508625" y="1018158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6F58736-A037-5E43-8C59-3905B24D4D1C}"/>
              </a:ext>
            </a:extLst>
          </p:cNvPr>
          <p:cNvSpPr/>
          <p:nvPr/>
        </p:nvSpPr>
        <p:spPr>
          <a:xfrm>
            <a:off x="501650" y="6129865"/>
            <a:ext cx="4476750" cy="23460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C98FFF0-DE77-1573-C5A5-F47FDFD47C3D}"/>
              </a:ext>
            </a:extLst>
          </p:cNvPr>
          <p:cNvSpPr txBox="1"/>
          <p:nvPr/>
        </p:nvSpPr>
        <p:spPr>
          <a:xfrm>
            <a:off x="425450" y="6105723"/>
            <a:ext cx="49302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err="1"/>
              <a:t>Darsun</a:t>
            </a:r>
            <a:r>
              <a:rPr lang="en-US" sz="1400" dirty="0"/>
              <a:t> High Speed centrifuge bottle with gasket sealing cap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868795" cy="291465"/>
          </a:xfrm>
          <a:custGeom>
            <a:avLst/>
            <a:gdLst/>
            <a:ahLst/>
            <a:cxnLst/>
            <a:rect l="l" t="t" r="r" b="b"/>
            <a:pathLst>
              <a:path w="6868795" h="291465">
                <a:moveTo>
                  <a:pt x="686879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68795" y="0"/>
                </a:lnTo>
                <a:lnTo>
                  <a:pt x="686879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64279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37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14172"/>
            <a:ext cx="6519672" cy="5983782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44500" y="6757543"/>
            <a:ext cx="6466840" cy="5118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1795">
              <a:lnSpc>
                <a:spcPts val="840"/>
              </a:lnSpc>
              <a:spcBef>
                <a:spcPts val="100"/>
              </a:spcBef>
            </a:pPr>
            <a:r>
              <a:rPr sz="900" spc="-50" dirty="0">
                <a:latin typeface="Microsoft YaHei Light"/>
                <a:cs typeface="Microsoft YaHei Light"/>
              </a:rPr>
              <a:t>®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ts val="840"/>
              </a:lnSpc>
              <a:tabLst>
                <a:tab pos="537845" algn="l"/>
              </a:tabLst>
            </a:pP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	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centrifugal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bottle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combined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adapted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mainstream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centrifuges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Thermo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sz="900" spc="-10" dirty="0">
                <a:latin typeface="Microsoft YaHei Light"/>
                <a:cs typeface="Microsoft YaHei Light"/>
              </a:rPr>
              <a:t>Beckman.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6038875"/>
              </p:ext>
            </p:extLst>
          </p:nvPr>
        </p:nvGraphicFramePr>
        <p:xfrm>
          <a:off x="457326" y="7377430"/>
          <a:ext cx="6639559" cy="2649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6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7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86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36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449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Maximum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capacity(ml)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Material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Size(mm)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Centrifugal</a:t>
                      </a:r>
                      <a:r>
                        <a:rPr sz="1100" b="1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force(Xg)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Packing</a:t>
                      </a:r>
                      <a:r>
                        <a:rPr sz="1100" b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Quantity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C250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250ml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61.8x130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30000xg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6Pcs/Pk；24Pcs/Cs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CB05-C250A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250ml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61x141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30000xg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6Pcs/Pk；24Pcs/Cs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CB05-C500S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69x179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24500xg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6Pcs/Pk；12Pcs/Cs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C500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73.5x177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24500xg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6Pcs/Pk；12Pcs/Cs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CB05-C500A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69x171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24500xg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CB05-C1000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97x202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CB05-C1000A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97x202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CB05-C1000B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97x194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CB05-C1000C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97x194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CB05-C1000P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PP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95x220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CB07-C500A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500ml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69x171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24500xg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6Pcs/Pk；12Pcs/Cs</a:t>
                      </a:r>
                      <a:endParaRPr sz="1100" dirty="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721DFEA4-43D7-33E1-0ABD-A0B9874CE49E}"/>
              </a:ext>
            </a:extLst>
          </p:cNvPr>
          <p:cNvSpPr txBox="1"/>
          <p:nvPr/>
        </p:nvSpPr>
        <p:spPr>
          <a:xfrm>
            <a:off x="387350" y="10168049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70967" y="142349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24039" y="143174"/>
            <a:ext cx="883157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9100" y="1286510"/>
            <a:ext cx="267309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lang="en-IN" sz="1000" dirty="0">
                <a:latin typeface="Microsoft YaHei Light"/>
                <a:cs typeface="Microsoft YaHei Light"/>
              </a:rPr>
              <a:t>DARSUN</a:t>
            </a:r>
            <a:r>
              <a:rPr sz="1350" baseline="37037" dirty="0">
                <a:latin typeface="Microsoft YaHei Light"/>
                <a:cs typeface="Microsoft YaHei Light"/>
              </a:rPr>
              <a:t>®</a:t>
            </a:r>
            <a:r>
              <a:rPr sz="1350" spc="22" baseline="37037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Rectangular</a:t>
            </a:r>
            <a:r>
              <a:rPr sz="1000" spc="-2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centrifugal</a:t>
            </a:r>
            <a:r>
              <a:rPr sz="1000" spc="-25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bottle</a:t>
            </a:r>
            <a:endParaRPr sz="1000" dirty="0">
              <a:latin typeface="Microsoft YaHei Light"/>
              <a:cs typeface="Microsoft YaHei Light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1559052"/>
            <a:ext cx="2558796" cy="2558796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98292" y="1559052"/>
            <a:ext cx="2572511" cy="2570988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92195" y="4224528"/>
            <a:ext cx="2574035" cy="2574036"/>
          </a:xfrm>
          <a:prstGeom prst="rect">
            <a:avLst/>
          </a:prstGeom>
        </p:spPr>
      </p:pic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5572" y="6906260"/>
          <a:ext cx="6639557" cy="1424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7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7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99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30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442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Maximum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capacity(ml)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Material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Size(mm)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Centrifugal</a:t>
                      </a:r>
                      <a:r>
                        <a:rPr sz="1100" b="1" spc="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force(Xg)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Packing</a:t>
                      </a:r>
                      <a:r>
                        <a:rPr sz="11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Quantity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CB02-D1500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1500ml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20" dirty="0">
                          <a:latin typeface="SimSun"/>
                          <a:cs typeface="SimSun"/>
                        </a:rPr>
                        <a:t>HDPE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157x95x168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6800xg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CB05-D1500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1500ml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25" dirty="0">
                          <a:latin typeface="SimSun"/>
                          <a:cs typeface="SimSun"/>
                        </a:rPr>
                        <a:t>PP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157x95x168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6800xg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CB05-D2000A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2000ml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25" dirty="0">
                          <a:latin typeface="SimSun"/>
                          <a:cs typeface="SimSun"/>
                        </a:rPr>
                        <a:t>PP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189x97.5x190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6800xg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CB05-D2000B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2000ml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25" dirty="0">
                          <a:latin typeface="SimSun"/>
                          <a:cs typeface="SimSun"/>
                        </a:rPr>
                        <a:t>PP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175x111x210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6800xg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CB05-D2400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2400ml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25" dirty="0">
                          <a:latin typeface="SimSun"/>
                          <a:cs typeface="SimSun"/>
                        </a:rPr>
                        <a:t>PP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178x113x187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6800xg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457326" y="540385"/>
          <a:ext cx="6639559" cy="613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86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7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86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436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449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CB07-C1000A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97x202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9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CB07-C1000B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97x194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CB07-C1000C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1000ml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25" dirty="0">
                          <a:latin typeface="Calibri"/>
                          <a:cs typeface="Calibri"/>
                        </a:rPr>
                        <a:t>PC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97x194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100" spc="-10" dirty="0">
                          <a:latin typeface="Calibri"/>
                          <a:cs typeface="Calibri"/>
                        </a:rPr>
                        <a:t>20500xg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spc="-10" dirty="0">
                          <a:latin typeface="SimSun"/>
                          <a:cs typeface="SimSun"/>
                        </a:rPr>
                        <a:t>2Pcs/Pk；6Pcs/Cs</a:t>
                      </a:r>
                      <a:endParaRPr sz="1100">
                        <a:latin typeface="SimSun"/>
                        <a:cs typeface="SimSun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1104" y="4209288"/>
            <a:ext cx="2555748" cy="2555748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F41739B2-18F1-35E3-FEE6-FE8E66D7F6B2}"/>
              </a:ext>
            </a:extLst>
          </p:cNvPr>
          <p:cNvSpPr txBox="1"/>
          <p:nvPr/>
        </p:nvSpPr>
        <p:spPr>
          <a:xfrm>
            <a:off x="5607050" y="1015301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868795" cy="291465"/>
          </a:xfrm>
          <a:custGeom>
            <a:avLst/>
            <a:gdLst/>
            <a:ahLst/>
            <a:cxnLst/>
            <a:rect l="l" t="t" r="r" b="b"/>
            <a:pathLst>
              <a:path w="6868795" h="291465">
                <a:moveTo>
                  <a:pt x="686879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68795" y="0"/>
                </a:lnTo>
                <a:lnTo>
                  <a:pt x="686879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64279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39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83090" y="2542032"/>
            <a:ext cx="4375037" cy="1265736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44500" y="529209"/>
            <a:ext cx="6515734" cy="183197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Bottles</a:t>
            </a:r>
            <a:endParaRPr sz="1200" dirty="0">
              <a:latin typeface="Arial MT"/>
              <a:cs typeface="Arial MT"/>
            </a:endParaRPr>
          </a:p>
          <a:p>
            <a:pPr marL="228600" marR="5080" indent="-216535">
              <a:lnSpc>
                <a:spcPct val="110900"/>
              </a:lnSpc>
              <a:spcBef>
                <a:spcPts val="15"/>
              </a:spcBef>
              <a:buFont typeface="Wingdings"/>
              <a:buChar char=""/>
              <a:tabLst>
                <a:tab pos="228600" algn="l"/>
                <a:tab pos="5728970" algn="l"/>
              </a:tabLst>
            </a:pPr>
            <a:r>
              <a:rPr sz="1050" spc="-10" dirty="0">
                <a:latin typeface="Times New Roman"/>
                <a:cs typeface="Times New Roman"/>
              </a:rPr>
              <a:t>Perform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biopharmaceutical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aseptic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fluid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transfer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applications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tri-</a:t>
            </a:r>
            <a:r>
              <a:rPr sz="1050" dirty="0">
                <a:latin typeface="Times New Roman"/>
                <a:cs typeface="Times New Roman"/>
              </a:rPr>
              <a:t>clover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flange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of</a:t>
            </a:r>
            <a:r>
              <a:rPr sz="1050" dirty="0">
                <a:latin typeface="Times New Roman"/>
                <a:cs typeface="Times New Roman"/>
              </a:rPr>
              <a:t>	</a:t>
            </a:r>
            <a:r>
              <a:rPr sz="1050" spc="-10" dirty="0">
                <a:latin typeface="Times New Roman"/>
                <a:cs typeface="Times New Roman"/>
              </a:rPr>
              <a:t>Centrifuge Bottles,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molded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translucent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polypropylene.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Ideal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large-</a:t>
            </a:r>
            <a:r>
              <a:rPr sz="1050" dirty="0">
                <a:latin typeface="Times New Roman"/>
                <a:cs typeface="Times New Roman"/>
              </a:rPr>
              <a:t>volume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harvesting,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pelleting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protein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purification, translucent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bottles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autoclavable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have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excellent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properties.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low-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moderate-</a:t>
            </a:r>
            <a:r>
              <a:rPr sz="1050" dirty="0">
                <a:latin typeface="Times New Roman"/>
                <a:cs typeface="Times New Roman"/>
              </a:rPr>
              <a:t>speed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centrifugation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biological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samples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leakproof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assurance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speeds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volumes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proper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performance,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must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filled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least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80%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total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capacity.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10" dirty="0">
                <a:latin typeface="Times New Roman"/>
                <a:cs typeface="Times New Roman"/>
              </a:rPr>
              <a:t> ThermoFisher,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Sigma,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Beckman,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Eppendorf,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Tomy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other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mainstream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centrifugals</a:t>
            </a:r>
            <a:endParaRPr sz="1050" dirty="0">
              <a:latin typeface="Times New Roman"/>
              <a:cs typeface="Times New Roman"/>
            </a:endParaRPr>
          </a:p>
          <a:p>
            <a:pPr marL="12700" marR="169545">
              <a:lnSpc>
                <a:spcPts val="1400"/>
              </a:lnSpc>
              <a:spcBef>
                <a:spcPts val="60"/>
              </a:spcBef>
            </a:pPr>
            <a:r>
              <a:rPr sz="1050" b="1" dirty="0">
                <a:latin typeface="Times New Roman"/>
                <a:cs typeface="Times New Roman"/>
              </a:rPr>
              <a:t>Alert:</a:t>
            </a:r>
            <a:r>
              <a:rPr sz="1050" b="1" spc="-4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When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autoclaving,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remove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cover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completely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place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top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of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container,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remember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not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to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rotate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seal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by </a:t>
            </a:r>
            <a:r>
              <a:rPr sz="1050" b="1" spc="-10" dirty="0">
                <a:latin typeface="Times New Roman"/>
                <a:cs typeface="Times New Roman"/>
              </a:rPr>
              <a:t>thread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90525" y="3799205"/>
          <a:ext cx="6642733" cy="1234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32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375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419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250ml，Diameter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Height：61.8x127.7mm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500ml，Diameter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Height：69.5x170mm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6/PK；30/CS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500ml，Diameter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Height：74x170mm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6/PK；30/CS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CB05-1000S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1000ml，Diameter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Height：98x169mm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1000ml，Diameter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Height：97.5x167mm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6/PK；12/CS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5223130"/>
            <a:ext cx="6501765" cy="129984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PP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Conical-</a:t>
            </a:r>
            <a:r>
              <a:rPr sz="1200" dirty="0">
                <a:latin typeface="Arial MT"/>
                <a:cs typeface="Arial MT"/>
              </a:rPr>
              <a:t>Bottom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11400"/>
              </a:lnSpc>
              <a:spcBef>
                <a:spcPts val="10"/>
              </a:spcBef>
            </a:pPr>
            <a:r>
              <a:rPr sz="1050" spc="-10" dirty="0">
                <a:latin typeface="Times New Roman"/>
                <a:cs typeface="Times New Roman"/>
              </a:rPr>
              <a:t>Process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large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batches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easily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centrifuge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which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high-</a:t>
            </a:r>
            <a:r>
              <a:rPr sz="1050" dirty="0">
                <a:latin typeface="Times New Roman"/>
                <a:cs typeface="Times New Roman"/>
              </a:rPr>
              <a:t>purity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resins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resist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forces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up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to </a:t>
            </a:r>
            <a:r>
              <a:rPr sz="1050" dirty="0">
                <a:latin typeface="Times New Roman"/>
                <a:cs typeface="Times New Roman"/>
              </a:rPr>
              <a:t>7000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RCF.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material;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sterility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175ml,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250ml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500ml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sizes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175ml,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250ml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500ml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all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have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leak-</a:t>
            </a:r>
            <a:r>
              <a:rPr sz="1050" dirty="0">
                <a:latin typeface="Times New Roman"/>
                <a:cs typeface="Times New Roman"/>
              </a:rPr>
              <a:t>proof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sealing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caps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90525" y="6529705"/>
          <a:ext cx="6653528" cy="1043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0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833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00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574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175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Wide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Conical-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Bottom；175ml；Diameter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*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Height：61x130mm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Wide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Conical-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Bottom；250ml；Diameter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Height：61x164mm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PBC06-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Narrow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Conical-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Bottom；250ml；Diameter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Height：60x164mm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1/PK；102/CS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PBC06-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Narrow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Conical-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Bottom；500ml；Diameter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Height：95x148mm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7763638"/>
            <a:ext cx="3900804" cy="76517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Microcentrifuge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tube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Rack</a:t>
            </a:r>
            <a:endParaRPr sz="120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15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resistance;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0" dirty="0">
                <a:latin typeface="Times New Roman"/>
                <a:cs typeface="Times New Roman"/>
              </a:rPr>
              <a:t> temperature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3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1.5ml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2.0ml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microcentrifuge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tubes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93700" y="8536305"/>
          <a:ext cx="4855845" cy="833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3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48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141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302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CF015-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60-holes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3022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CF015-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80-holes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30225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19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CF015-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96-holes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302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87340" y="8458200"/>
            <a:ext cx="1708404" cy="90830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34455" y="5626608"/>
            <a:ext cx="1162811" cy="873251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9A86FCCC-16CD-173A-483D-464107C6965A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02070" y="121920"/>
            <a:ext cx="81279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40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15000" y="867583"/>
            <a:ext cx="1429512" cy="1072896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71678" y="516531"/>
            <a:ext cx="3900804" cy="593725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Conical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Tube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Rack</a:t>
            </a:r>
            <a:endParaRPr sz="120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18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0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chemical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resistance;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0" dirty="0">
                <a:latin typeface="Times New Roman"/>
                <a:cs typeface="Times New Roman"/>
              </a:rPr>
              <a:t> temperature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1870778"/>
              </p:ext>
            </p:extLst>
          </p:nvPr>
        </p:nvGraphicFramePr>
        <p:xfrm>
          <a:off x="444500" y="1229277"/>
          <a:ext cx="5126353" cy="833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44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567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250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7370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15-holes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7370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15ml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73709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CF50-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7370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70408" y="2235117"/>
            <a:ext cx="4508500" cy="815975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Conical-</a:t>
            </a:r>
            <a:r>
              <a:rPr sz="1200" dirty="0">
                <a:latin typeface="Arial MT"/>
                <a:cs typeface="Arial MT"/>
              </a:rPr>
              <a:t>Bottom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Rack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stainless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steel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ABS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coating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ct val="123800"/>
              </a:lnSpc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lang="en-IN" sz="1050" spc="-10" dirty="0">
                <a:latin typeface="Times New Roman"/>
                <a:cs typeface="Times New Roman"/>
              </a:rPr>
              <a:t>DARSUN</a:t>
            </a:r>
            <a:r>
              <a:rPr sz="1050" spc="-10" dirty="0">
                <a:latin typeface="Times New Roman"/>
                <a:cs typeface="Times New Roman"/>
              </a:rPr>
              <a:t>™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bottomed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Corning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bottomed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NUNC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tip </a:t>
            </a:r>
            <a:r>
              <a:rPr sz="1050" spc="-10" dirty="0">
                <a:latin typeface="Times New Roman"/>
                <a:cs typeface="Times New Roman"/>
              </a:rPr>
              <a:t>bottomed</a:t>
            </a:r>
            <a:r>
              <a:rPr sz="10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93700" y="3165475"/>
          <a:ext cx="5116195" cy="621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7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8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297" marR="297" marT="28237" marB="297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  <a:tabLst>
                          <a:tab pos="2376805" algn="l"/>
                        </a:tabLst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297" marR="297" marT="28237" marB="297"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SCF09-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297" marR="297" marT="33952" marB="297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2376805" algn="l"/>
                        </a:tabLst>
                      </a:pP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1350" spc="-52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baseline="3086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1350" spc="-30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225-</a:t>
                      </a:r>
                      <a:r>
                        <a:rPr sz="1350" baseline="3086" dirty="0">
                          <a:latin typeface="Microsoft YaHei Light"/>
                          <a:cs typeface="Microsoft YaHei Light"/>
                        </a:rPr>
                        <a:t>250ml</a:t>
                      </a:r>
                      <a:r>
                        <a:rPr sz="1350" spc="-30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1350" spc="-44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1350" baseline="3086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Individual</a:t>
                      </a:r>
                      <a:r>
                        <a:rPr sz="11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package</a:t>
                      </a:r>
                      <a:endParaRPr sz="1100" dirty="0">
                        <a:latin typeface="Calibri"/>
                        <a:cs typeface="Calibri"/>
                      </a:endParaRPr>
                    </a:p>
                  </a:txBody>
                  <a:tcPr marL="297" marR="297" marT="12997" marB="297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SCF09-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297" marR="297" marT="33317" marB="297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10"/>
                        </a:spcBef>
                        <a:tabLst>
                          <a:tab pos="2376805" algn="l"/>
                        </a:tabLst>
                      </a:pP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1350" spc="-44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baseline="3086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1350" spc="-30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450-</a:t>
                      </a:r>
                      <a:r>
                        <a:rPr sz="1350" baseline="3086" dirty="0">
                          <a:latin typeface="Microsoft YaHei Light"/>
                          <a:cs typeface="Microsoft YaHei Light"/>
                        </a:rPr>
                        <a:t>500ml</a:t>
                      </a:r>
                      <a:r>
                        <a:rPr sz="1350" spc="-37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1350" spc="-22" baseline="3086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350" spc="-15" baseline="3086" dirty="0"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1350" baseline="3086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Individual</a:t>
                      </a:r>
                      <a:r>
                        <a:rPr sz="11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package</a:t>
                      </a:r>
                      <a:endParaRPr sz="1100" dirty="0">
                        <a:latin typeface="Calibri"/>
                        <a:cs typeface="Calibri"/>
                      </a:endParaRPr>
                    </a:p>
                  </a:txBody>
                  <a:tcPr marL="297" marR="297" marT="14267" marB="297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473710" y="4043794"/>
            <a:ext cx="4017010" cy="58864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4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Plexiglass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Aggreko</a:t>
            </a:r>
            <a:r>
              <a:rPr sz="1200" spc="-7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centrifugal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tube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Rack</a:t>
            </a:r>
            <a:endParaRPr sz="1200" dirty="0">
              <a:latin typeface="Arial MT"/>
              <a:cs typeface="Arial MT"/>
            </a:endParaRPr>
          </a:p>
          <a:p>
            <a:pPr marL="228600" indent="-215900">
              <a:lnSpc>
                <a:spcPct val="100000"/>
              </a:lnSpc>
              <a:spcBef>
                <a:spcPts val="150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transparent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plexiglass</a:t>
            </a:r>
            <a:endParaRPr sz="1050" dirty="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8600" algn="l"/>
              </a:tabLst>
            </a:pPr>
            <a:r>
              <a:rPr sz="1050" dirty="0">
                <a:latin typeface="Times New Roman"/>
                <a:cs typeface="Times New Roman"/>
              </a:rPr>
              <a:t>0.5ml,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1.5ml,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2.0ml,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5ml,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7ml,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10ml,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15ml,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50ml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various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specifications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393700" y="4775835"/>
          <a:ext cx="5114290" cy="2319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04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85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52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6050">
                <a:tc gridSpan="2">
                  <a:txBody>
                    <a:bodyPr/>
                    <a:lstStyle/>
                    <a:p>
                      <a:pPr marL="63500">
                        <a:lnSpc>
                          <a:spcPts val="1005"/>
                        </a:lnSpc>
                        <a:tabLst>
                          <a:tab pos="1247140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05"/>
                        </a:lnSpc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70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PTF-152-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255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：11mm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2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2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PTF-152-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255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：11mm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2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4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PTF-152-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：11mm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4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PTF-050-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4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PTF-050-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50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30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PTF-710-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651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651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50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PTF-710-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9525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952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55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954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PTF-1015-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8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8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0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70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PTF-1015-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：16mm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4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：29mm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4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907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PTF-500-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：29mm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89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44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PTF-500-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9685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aperture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：29mm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968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50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31078" y="3102927"/>
            <a:ext cx="1319784" cy="746759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727827" y="4754880"/>
            <a:ext cx="1356360" cy="1143000"/>
          </a:xfrm>
          <a:prstGeom prst="rect">
            <a:avLst/>
          </a:prstGeom>
        </p:spPr>
      </p:pic>
      <p:sp>
        <p:nvSpPr>
          <p:cNvPr id="18" name="object 6">
            <a:extLst>
              <a:ext uri="{FF2B5EF4-FFF2-40B4-BE49-F238E27FC236}">
                <a16:creationId xmlns:a16="http://schemas.microsoft.com/office/drawing/2014/main" id="{00367722-531D-1F9E-EC4D-795F7E1C6C9D}"/>
              </a:ext>
            </a:extLst>
          </p:cNvPr>
          <p:cNvSpPr txBox="1"/>
          <p:nvPr/>
        </p:nvSpPr>
        <p:spPr>
          <a:xfrm>
            <a:off x="5539103" y="10141898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868795" cy="291465"/>
          </a:xfrm>
          <a:custGeom>
            <a:avLst/>
            <a:gdLst/>
            <a:ahLst/>
            <a:cxnLst/>
            <a:rect l="l" t="t" r="r" b="b"/>
            <a:pathLst>
              <a:path w="6868795" h="291465">
                <a:moveTo>
                  <a:pt x="686879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68795" y="0"/>
                </a:lnTo>
                <a:lnTo>
                  <a:pt x="686879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64279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505096"/>
            <a:ext cx="6698615" cy="1219835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Biobanking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and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Culture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Cryogenic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900" dirty="0">
                <a:latin typeface="Times New Roman"/>
                <a:cs typeface="Times New Roman"/>
              </a:rPr>
              <a:t>Store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samples from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general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cold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storage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vapor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phase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nitrogen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Biobanking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Culture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Cryogenic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Tubes,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Non-cytotoxic,</a:t>
            </a:r>
            <a:endParaRPr sz="900" dirty="0">
              <a:latin typeface="Times New Roman"/>
              <a:cs typeface="Times New Roman"/>
            </a:endParaRPr>
          </a:p>
          <a:p>
            <a:pPr marL="12700" marR="2289810">
              <a:lnSpc>
                <a:spcPct val="144400"/>
              </a:lnSpc>
              <a:spcBef>
                <a:spcPts val="5"/>
              </a:spcBef>
            </a:pPr>
            <a:r>
              <a:rPr sz="900" spc="-10" dirty="0">
                <a:latin typeface="Times New Roman"/>
                <a:cs typeface="Times New Roman"/>
              </a:rPr>
              <a:t>non-</a:t>
            </a:r>
            <a:r>
              <a:rPr sz="900" dirty="0">
                <a:latin typeface="Times New Roman"/>
                <a:cs typeface="Times New Roman"/>
              </a:rPr>
              <a:t>mutagenic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raw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materials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pyrogen-</a:t>
            </a:r>
            <a:r>
              <a:rPr sz="900" dirty="0">
                <a:latin typeface="Times New Roman"/>
                <a:cs typeface="Times New Roman"/>
              </a:rPr>
              <a:t>free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IVD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compatible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tubes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added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sample</a:t>
            </a:r>
            <a:r>
              <a:rPr sz="900" spc="-10" dirty="0">
                <a:latin typeface="Times New Roman"/>
                <a:cs typeface="Times New Roman"/>
              </a:rPr>
              <a:t> security </a:t>
            </a:r>
            <a:r>
              <a:rPr sz="900" dirty="0">
                <a:latin typeface="Times New Roman"/>
                <a:cs typeface="Times New Roman"/>
              </a:rPr>
              <a:t>Certified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SAL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10-</a:t>
            </a:r>
            <a:r>
              <a:rPr sz="900" dirty="0">
                <a:latin typeface="Times New Roman"/>
                <a:cs typeface="Times New Roman"/>
              </a:rPr>
              <a:t>6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highest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sterility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assurance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available</a:t>
            </a:r>
            <a:endParaRPr sz="900" dirty="0">
              <a:latin typeface="Times New Roman"/>
              <a:cs typeface="Times New Roman"/>
            </a:endParaRPr>
          </a:p>
          <a:p>
            <a:pPr marL="12700" marR="1661795">
              <a:lnSpc>
                <a:spcPct val="144400"/>
              </a:lnSpc>
            </a:pPr>
            <a:r>
              <a:rPr sz="900" dirty="0">
                <a:latin typeface="Times New Roman"/>
                <a:cs typeface="Times New Roman"/>
              </a:rPr>
              <a:t>Suitable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storage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from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general cold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storage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refrigeration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(+4°C)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down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vapor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phase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nitrogen </a:t>
            </a:r>
            <a:r>
              <a:rPr sz="900" spc="-20" dirty="0">
                <a:latin typeface="Times New Roman"/>
                <a:cs typeface="Times New Roman"/>
              </a:rPr>
              <a:t>Bulk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9100" y="1669322"/>
            <a:ext cx="3133725" cy="121412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228600" indent="-215900">
              <a:lnSpc>
                <a:spcPct val="100000"/>
              </a:lnSpc>
              <a:spcBef>
                <a:spcPts val="58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External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rotating frozen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flat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bottom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self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-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standing</a:t>
            </a:r>
            <a:endParaRPr sz="900" dirty="0">
              <a:latin typeface="Times New Roman"/>
              <a:cs typeface="Times New Roman"/>
            </a:endParaRPr>
          </a:p>
          <a:p>
            <a:pPr marL="228600" marR="5080" indent="-216535">
              <a:lnSpc>
                <a:spcPct val="144400"/>
              </a:lnSpc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circular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bottom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inner</a:t>
            </a:r>
            <a:r>
              <a:rPr sz="900" spc="-10" dirty="0">
                <a:latin typeface="Times New Roman"/>
                <a:cs typeface="Times New Roman"/>
              </a:rPr>
              <a:t> rotating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frozen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has</a:t>
            </a:r>
            <a:r>
              <a:rPr sz="900" dirty="0">
                <a:latin typeface="Times New Roman"/>
                <a:cs typeface="Times New Roman"/>
              </a:rPr>
              <a:t> star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support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feet,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which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also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self-supporting</a:t>
            </a:r>
            <a:endParaRPr sz="900" dirty="0">
              <a:latin typeface="Times New Roman"/>
              <a:cs typeface="Times New Roman"/>
            </a:endParaRPr>
          </a:p>
          <a:p>
            <a:pPr marL="228600" marR="93980" indent="-216535">
              <a:lnSpc>
                <a:spcPct val="144400"/>
              </a:lnSpc>
              <a:buFont typeface="Wingdings"/>
              <a:buChar char=""/>
              <a:tabLst>
                <a:tab pos="228600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cryogenic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made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quality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polypropylene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test </a:t>
            </a:r>
            <a:r>
              <a:rPr sz="900" spc="-10" dirty="0">
                <a:latin typeface="Times New Roman"/>
                <a:cs typeface="Times New Roman"/>
              </a:rPr>
              <a:t>tube,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which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not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deformed </a:t>
            </a:r>
            <a:r>
              <a:rPr sz="900" dirty="0">
                <a:latin typeface="Times New Roman"/>
                <a:cs typeface="Times New Roman"/>
              </a:rPr>
              <a:t>under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temperature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high </a:t>
            </a:r>
            <a:r>
              <a:rPr sz="900" spc="-10" dirty="0">
                <a:latin typeface="Times New Roman"/>
                <a:cs typeface="Times New Roman"/>
              </a:rPr>
              <a:t>pressure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disinfection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21125" y="1627585"/>
            <a:ext cx="3131820" cy="121412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5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Large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bandwidth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writing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area,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scale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0.5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increments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Non-pyrogenic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2524" y="2902966"/>
          <a:ext cx="5006974" cy="1895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17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99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52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820">
                <a:tc gridSpan="3"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External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Cryogenic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External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External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External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18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Internal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Cryogenic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Internal,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1.0ml,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Internal,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2.0ml,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Internal,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5.0ml,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785290"/>
            <a:ext cx="6608445" cy="2201545"/>
          </a:xfrm>
          <a:prstGeom prst="rect">
            <a:avLst/>
          </a:prstGeom>
        </p:spPr>
        <p:txBody>
          <a:bodyPr vert="horz" wrap="square" lIns="0" tIns="387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CryoBoxes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  <a:tabLst>
                <a:tab pos="3489960" algn="l"/>
              </a:tabLst>
            </a:pPr>
            <a:r>
              <a:rPr sz="1050" dirty="0">
                <a:latin typeface="Times New Roman"/>
                <a:cs typeface="Times New Roman"/>
              </a:rPr>
              <a:t>Plastic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CryoBoxes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store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cryogenic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vials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tubes.</a:t>
            </a:r>
            <a:r>
              <a:rPr sz="1050" dirty="0">
                <a:latin typeface="Times New Roman"/>
                <a:cs typeface="Times New Roman"/>
              </a:rPr>
              <a:t>	Choose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variety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durable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plastic styles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keyed</a:t>
            </a:r>
            <a:endParaRPr sz="1050" dirty="0">
              <a:latin typeface="Times New Roman"/>
              <a:cs typeface="Times New Roman"/>
            </a:endParaRPr>
          </a:p>
          <a:p>
            <a:pPr marL="12700" marR="835025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lids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printed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location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grids,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select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economical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cardboard/chipboard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CryoBoxes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short-</a:t>
            </a:r>
            <a:r>
              <a:rPr sz="1050" dirty="0">
                <a:latin typeface="Times New Roman"/>
                <a:cs typeface="Times New Roman"/>
              </a:rPr>
              <a:t>term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storage. </a:t>
            </a:r>
            <a:r>
              <a:rPr sz="1050" dirty="0">
                <a:latin typeface="Times New Roman"/>
                <a:cs typeface="Times New Roman"/>
              </a:rPr>
              <a:t>Durable,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all-</a:t>
            </a:r>
            <a:r>
              <a:rPr sz="1050" dirty="0">
                <a:latin typeface="Times New Roman"/>
                <a:cs typeface="Times New Roman"/>
              </a:rPr>
              <a:t>plastic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CryoBoxes for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short-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long-</a:t>
            </a:r>
            <a:r>
              <a:rPr sz="1050" dirty="0">
                <a:latin typeface="Times New Roman"/>
                <a:cs typeface="Times New Roman"/>
              </a:rPr>
              <a:t>term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1050" dirty="0">
                <a:latin typeface="Times New Roman"/>
                <a:cs typeface="Times New Roman"/>
              </a:rPr>
              <a:t>Keyed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lids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plastic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CryoBoxes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prevent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misalignment</a:t>
            </a:r>
            <a:endParaRPr sz="1050" dirty="0">
              <a:latin typeface="Times New Roman"/>
              <a:cs typeface="Times New Roman"/>
            </a:endParaRPr>
          </a:p>
          <a:p>
            <a:pPr marL="12700" marR="845185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Plastic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boxes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autoclavable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decontamination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temperature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range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-</a:t>
            </a:r>
            <a:r>
              <a:rPr sz="1050" dirty="0">
                <a:latin typeface="Times New Roman"/>
                <a:cs typeface="Times New Roman"/>
              </a:rPr>
              <a:t>196°C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+121°C </a:t>
            </a:r>
            <a:r>
              <a:rPr sz="1050" dirty="0">
                <a:latin typeface="Times New Roman"/>
                <a:cs typeface="Times New Roman"/>
              </a:rPr>
              <a:t>Printed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grid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plastic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lids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inventory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management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25,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81,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100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frozen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storage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tubes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1-</a:t>
            </a:r>
            <a:r>
              <a:rPr sz="1050" dirty="0">
                <a:latin typeface="Times New Roman"/>
                <a:cs typeface="Times New Roman"/>
              </a:rPr>
              <a:t>2ml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frozen</a:t>
            </a:r>
            <a:r>
              <a:rPr sz="1050" spc="-10" dirty="0">
                <a:latin typeface="Times New Roman"/>
                <a:cs typeface="Times New Roman"/>
              </a:rPr>
              <a:t> storage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tube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Clear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polycarbonate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5X5,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9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x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9,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10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x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10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2524" y="6997446"/>
          <a:ext cx="4998720" cy="8426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17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90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779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5X5；25-holes；Grid</a:t>
                      </a:r>
                      <a:r>
                        <a:rPr sz="900" spc="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type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9X9；81-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holes；Grid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type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10X10；100-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holes;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Slot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type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1/PK；10/CS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444500" y="7805056"/>
            <a:ext cx="6596380" cy="1417955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4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Freezing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Container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900" spc="-10" dirty="0">
                <a:latin typeface="Times New Roman"/>
                <a:cs typeface="Times New Roman"/>
              </a:rPr>
              <a:t>Freeze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from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5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Freezing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Container.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simple-to-</a:t>
            </a: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system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achieve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cooling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very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close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to</a:t>
            </a:r>
            <a:endParaRPr sz="900" dirty="0">
              <a:latin typeface="Times New Roman"/>
              <a:cs typeface="Times New Roman"/>
            </a:endParaRPr>
          </a:p>
          <a:p>
            <a:pPr marL="12700" marR="139700">
              <a:lnSpc>
                <a:spcPct val="144400"/>
              </a:lnSpc>
              <a:spcBef>
                <a:spcPts val="5"/>
              </a:spcBef>
            </a:pPr>
            <a:r>
              <a:rPr sz="900" spc="-10" dirty="0">
                <a:latin typeface="Times New Roman"/>
                <a:cs typeface="Times New Roman"/>
              </a:rPr>
              <a:t>-1°C/minute,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optimal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preservation.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holds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12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18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tubes,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screw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top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secures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samples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inside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event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accidental container tipping.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Provides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precise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cooling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rates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frozen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cells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(approx.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-</a:t>
            </a:r>
            <a:r>
              <a:rPr sz="900" dirty="0">
                <a:latin typeface="Times New Roman"/>
                <a:cs typeface="Times New Roman"/>
              </a:rPr>
              <a:t>1℃/</a:t>
            </a:r>
            <a:r>
              <a:rPr sz="900" spc="-20" dirty="0">
                <a:latin typeface="Times New Roman"/>
                <a:cs typeface="Times New Roman"/>
              </a:rPr>
              <a:t> min)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Appropriate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amount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0" dirty="0">
                <a:latin typeface="Times New Roman"/>
                <a:cs typeface="Times New Roman"/>
              </a:rPr>
              <a:t> isopropyl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alcohol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should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 </a:t>
            </a:r>
            <a:r>
              <a:rPr sz="900" spc="-10" dirty="0">
                <a:latin typeface="Times New Roman"/>
                <a:cs typeface="Times New Roman"/>
              </a:rPr>
              <a:t>injected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when </a:t>
            </a:r>
            <a:r>
              <a:rPr sz="900" spc="-10" dirty="0">
                <a:latin typeface="Times New Roman"/>
                <a:cs typeface="Times New Roman"/>
              </a:rPr>
              <a:t>using</a:t>
            </a:r>
            <a:endParaRPr sz="900" dirty="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top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cover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easy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stacking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82524" y="9245346"/>
          <a:ext cx="4991733" cy="6318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1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794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10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18-holes，Suitable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cryopreserved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CB07-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12-holes，Suitable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cryopreserved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03164" y="6440424"/>
            <a:ext cx="1708404" cy="1444752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03164" y="8499348"/>
            <a:ext cx="1688591" cy="1388364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03164" y="3505200"/>
            <a:ext cx="1708404" cy="1281684"/>
          </a:xfrm>
          <a:prstGeom prst="rect">
            <a:avLst/>
          </a:prstGeom>
        </p:spPr>
      </p:pic>
      <p:sp>
        <p:nvSpPr>
          <p:cNvPr id="18" name="object 6">
            <a:extLst>
              <a:ext uri="{FF2B5EF4-FFF2-40B4-BE49-F238E27FC236}">
                <a16:creationId xmlns:a16="http://schemas.microsoft.com/office/drawing/2014/main" id="{5B35CE20-E889-08E8-ABA7-D876117882C3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44500" y="121920"/>
            <a:ext cx="6770370" cy="29851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9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6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Storage</a:t>
            </a:r>
            <a:r>
              <a:rPr sz="1200" spc="-6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Canes</a:t>
            </a:r>
            <a:endParaRPr sz="1200" dirty="0">
              <a:latin typeface="Arial MT"/>
              <a:cs typeface="Arial MT"/>
            </a:endParaRPr>
          </a:p>
          <a:p>
            <a:pPr marL="12700" marR="177800">
              <a:lnSpc>
                <a:spcPts val="1600"/>
              </a:lnSpc>
              <a:spcBef>
                <a:spcPts val="75"/>
              </a:spcBef>
            </a:pPr>
            <a:r>
              <a:rPr sz="1050" dirty="0">
                <a:latin typeface="Times New Roman"/>
                <a:cs typeface="Times New Roman"/>
              </a:rPr>
              <a:t>Store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lang="en-IN" sz="1050" dirty="0">
                <a:latin typeface="Times New Roman"/>
                <a:cs typeface="Times New Roman"/>
              </a:rPr>
              <a:t>DARSUN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cryostorage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Storage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Canes,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available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standard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stepped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format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accommodate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variety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vial </a:t>
            </a:r>
            <a:r>
              <a:rPr sz="1050" dirty="0">
                <a:latin typeface="Times New Roman"/>
                <a:cs typeface="Times New Roman"/>
              </a:rPr>
              <a:t>sizes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designs.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14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stainless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steel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compared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other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brands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aluminum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heavier,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float,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so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need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any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fixed.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hold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frozen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diameter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10mm-</a:t>
            </a:r>
            <a:r>
              <a:rPr sz="1050" dirty="0">
                <a:latin typeface="Times New Roman"/>
                <a:cs typeface="Times New Roman"/>
              </a:rPr>
              <a:t>12.5mm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length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25mm-50mm.</a:t>
            </a:r>
            <a:endParaRPr sz="1050" dirty="0">
              <a:latin typeface="Times New Roman"/>
              <a:cs typeface="Times New Roman"/>
            </a:endParaRPr>
          </a:p>
          <a:p>
            <a:pPr marL="226060" marR="208915" indent="-213995">
              <a:lnSpc>
                <a:spcPct val="122900"/>
              </a:lnSpc>
              <a:spcBef>
                <a:spcPts val="10"/>
              </a:spcBef>
              <a:buFont typeface="Wingdings"/>
              <a:buChar char=""/>
              <a:tabLst>
                <a:tab pos="227329" algn="l"/>
              </a:tabLst>
            </a:pPr>
            <a:r>
              <a:rPr sz="1050" spc="-10" dirty="0">
                <a:latin typeface="Times New Roman"/>
                <a:cs typeface="Times New Roman"/>
              </a:rPr>
              <a:t>According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size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bucket,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three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models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designed: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Type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3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(15cm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long),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Type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4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(20cm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long),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Type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5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(25cm 	long).</a:t>
            </a:r>
            <a:endParaRPr sz="1050" dirty="0">
              <a:latin typeface="Times New Roman"/>
              <a:cs typeface="Times New Roman"/>
            </a:endParaRPr>
          </a:p>
          <a:p>
            <a:pPr marL="227329" marR="159385" indent="-215265">
              <a:lnSpc>
                <a:spcPct val="123600"/>
              </a:lnSpc>
              <a:spcBef>
                <a:spcPts val="15"/>
              </a:spcBef>
              <a:buSzPct val="85714"/>
              <a:buFont typeface="Wingdings"/>
              <a:buChar char=""/>
              <a:tabLst>
                <a:tab pos="227329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very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convenient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flexible,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when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using,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freezing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glass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ampoule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frozen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freezing </a:t>
            </a:r>
            <a:r>
              <a:rPr sz="1050" dirty="0">
                <a:latin typeface="Times New Roman"/>
                <a:cs typeface="Times New Roman"/>
              </a:rPr>
              <a:t>clip,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according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thickness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freezing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glass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ampoule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clip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adjust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tightness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freezing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clip,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and</a:t>
            </a:r>
            <a:r>
              <a:rPr sz="1050" spc="50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insert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bucket,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bucket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stored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liquid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nitrogen.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Because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support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strip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heavy,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does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not </a:t>
            </a:r>
            <a:r>
              <a:rPr sz="1050" dirty="0">
                <a:latin typeface="Times New Roman"/>
                <a:cs typeface="Times New Roman"/>
              </a:rPr>
              <a:t>float,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does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need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fixing.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remove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cells,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just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push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hole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corresponding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frozen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tube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ampoule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your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finger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make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exit.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sz="900" spc="-50" dirty="0">
                <a:latin typeface="Wingdings"/>
                <a:cs typeface="Wingdings"/>
              </a:rPr>
              <a:t></a:t>
            </a:r>
            <a:endParaRPr sz="900" dirty="0">
              <a:latin typeface="Wingdings"/>
              <a:cs typeface="Wingding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42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2524" y="3130931"/>
          <a:ext cx="4991734" cy="8426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217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38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15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Length: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15cm;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support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frozen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Length: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20cm;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Can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support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frozen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Length: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25cm;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support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frozen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4152393"/>
            <a:ext cx="6209665" cy="1017269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Antifreeze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gloves</a:t>
            </a:r>
            <a:endParaRPr sz="1200" dirty="0">
              <a:latin typeface="Arial MT"/>
              <a:cs typeface="Arial MT"/>
            </a:endParaRPr>
          </a:p>
          <a:p>
            <a:pPr marL="226695" indent="-213995">
              <a:lnSpc>
                <a:spcPct val="100000"/>
              </a:lnSpc>
              <a:spcBef>
                <a:spcPts val="2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tolerate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-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240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℃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low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temperature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surface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gloves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first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layer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cowhide,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durable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frost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proof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inner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layer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sponge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velvet,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which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warm,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anti-freezing,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moisture-absorbent,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soft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comfortable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6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lengths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93700" y="5192395"/>
          <a:ext cx="4983479" cy="1464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7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158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100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5740">
                <a:tc grid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19"/>
                        </a:spcBef>
                        <a:tabLst>
                          <a:tab pos="1024890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25cm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1Pair/PK；120Pair/CS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0185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30cm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1Pair/PK；120Pair/CS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35cm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1Pair/PK；120Pair/CS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40cm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1Pair/PK；120Pair/CS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082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45cm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1Pair/PK；120Pair/CS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Length: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60cm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1Pair/PK；120Pair/CS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238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01867" y="5167884"/>
            <a:ext cx="1481328" cy="1453896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50408" y="2945892"/>
            <a:ext cx="1467612" cy="1018031"/>
          </a:xfrm>
          <a:prstGeom prst="rect">
            <a:avLst/>
          </a:prstGeom>
        </p:spPr>
      </p:pic>
      <p:sp>
        <p:nvSpPr>
          <p:cNvPr id="14" name="object 6">
            <a:extLst>
              <a:ext uri="{FF2B5EF4-FFF2-40B4-BE49-F238E27FC236}">
                <a16:creationId xmlns:a16="http://schemas.microsoft.com/office/drawing/2014/main" id="{F1F4F9A2-0F58-F0EA-E167-FA434F5F67C7}"/>
              </a:ext>
            </a:extLst>
          </p:cNvPr>
          <p:cNvSpPr txBox="1"/>
          <p:nvPr/>
        </p:nvSpPr>
        <p:spPr>
          <a:xfrm>
            <a:off x="5550408" y="1016571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34099"/>
            <a:ext cx="8128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6868795" cy="291465"/>
          </a:xfrm>
          <a:custGeom>
            <a:avLst/>
            <a:gdLst/>
            <a:ahLst/>
            <a:cxnLst/>
            <a:rect l="l" t="t" r="r" b="b"/>
            <a:pathLst>
              <a:path w="6868795" h="291465">
                <a:moveTo>
                  <a:pt x="686879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68795" y="0"/>
                </a:lnTo>
                <a:lnTo>
                  <a:pt x="686879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764279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12648"/>
            <a:ext cx="6452965" cy="9143730"/>
          </a:xfrm>
          <a:prstGeom prst="rect">
            <a:avLst/>
          </a:prstGeom>
        </p:spPr>
      </p:pic>
      <p:sp>
        <p:nvSpPr>
          <p:cNvPr id="9" name="object 6">
            <a:extLst>
              <a:ext uri="{FF2B5EF4-FFF2-40B4-BE49-F238E27FC236}">
                <a16:creationId xmlns:a16="http://schemas.microsoft.com/office/drawing/2014/main" id="{E6D91872-558C-BB49-9F25-CF28AF6B16BF}"/>
              </a:ext>
            </a:extLst>
          </p:cNvPr>
          <p:cNvSpPr txBox="1"/>
          <p:nvPr/>
        </p:nvSpPr>
        <p:spPr>
          <a:xfrm>
            <a:off x="405764" y="10135616"/>
            <a:ext cx="200088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319155A-1C8E-6EC9-D667-681AD5E1090C}"/>
              </a:ext>
            </a:extLst>
          </p:cNvPr>
          <p:cNvSpPr/>
          <p:nvPr/>
        </p:nvSpPr>
        <p:spPr>
          <a:xfrm>
            <a:off x="730250" y="4432300"/>
            <a:ext cx="2590800" cy="1295400"/>
          </a:xfrm>
          <a:prstGeom prst="rect">
            <a:avLst/>
          </a:prstGeom>
          <a:solidFill>
            <a:srgbClr val="33965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E80890-448D-68E2-51E0-2A9FAA616185}"/>
              </a:ext>
            </a:extLst>
          </p:cNvPr>
          <p:cNvSpPr txBox="1"/>
          <p:nvPr/>
        </p:nvSpPr>
        <p:spPr>
          <a:xfrm>
            <a:off x="730250" y="4451350"/>
            <a:ext cx="226831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</a:rPr>
              <a:t>DARSUN All Suction Can Effectively Reduce Wall-hanging Liquid 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04445AF-F4DB-88F6-5D1D-8C9913524719}"/>
              </a:ext>
            </a:extLst>
          </p:cNvPr>
          <p:cNvSpPr/>
          <p:nvPr/>
        </p:nvSpPr>
        <p:spPr>
          <a:xfrm>
            <a:off x="3625850" y="6184131"/>
            <a:ext cx="1868171" cy="1447800"/>
          </a:xfrm>
          <a:prstGeom prst="rect">
            <a:avLst/>
          </a:prstGeom>
          <a:solidFill>
            <a:srgbClr val="33965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1CAD94-DBA4-B82C-B3A3-26110DC47EF6}"/>
              </a:ext>
            </a:extLst>
          </p:cNvPr>
          <p:cNvSpPr txBox="1"/>
          <p:nvPr/>
        </p:nvSpPr>
        <p:spPr>
          <a:xfrm>
            <a:off x="3656329" y="6184131"/>
            <a:ext cx="1947546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err="1">
                <a:solidFill>
                  <a:schemeClr val="bg1"/>
                </a:solidFill>
              </a:rPr>
              <a:t>Darsun</a:t>
            </a:r>
            <a:r>
              <a:rPr lang="en-US" sz="1400" dirty="0">
                <a:solidFill>
                  <a:schemeClr val="bg1"/>
                </a:solidFill>
              </a:rPr>
              <a:t> introduced the stacked  suction head </a:t>
            </a:r>
            <a:r>
              <a:rPr lang="en-US" sz="1400" dirty="0" err="1">
                <a:solidFill>
                  <a:schemeClr val="bg1"/>
                </a:solidFill>
              </a:rPr>
              <a:t>effectivety</a:t>
            </a:r>
            <a:r>
              <a:rPr lang="en-US" sz="1400" dirty="0">
                <a:solidFill>
                  <a:schemeClr val="bg1"/>
                </a:solidFill>
              </a:rPr>
              <a:t> solve the suction head and labor costs 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33185" y="124908"/>
            <a:ext cx="821055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44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545592"/>
            <a:ext cx="6687311" cy="9453372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A4E5FBF2-29B6-7B68-9BBF-B4E35E4E04F1}"/>
              </a:ext>
            </a:extLst>
          </p:cNvPr>
          <p:cNvSpPr txBox="1"/>
          <p:nvPr/>
        </p:nvSpPr>
        <p:spPr>
          <a:xfrm>
            <a:off x="5501894" y="10147808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73050"/>
            <a:chOff x="387350" y="142875"/>
            <a:chExt cx="6883400" cy="273050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873125" cy="273050"/>
            </a:xfrm>
            <a:custGeom>
              <a:avLst/>
              <a:gdLst/>
              <a:ahLst/>
              <a:cxnLst/>
              <a:rect l="l" t="t" r="r" b="b"/>
              <a:pathLst>
                <a:path w="873125" h="273050">
                  <a:moveTo>
                    <a:pt x="873125" y="273050"/>
                  </a:moveTo>
                  <a:lnTo>
                    <a:pt x="0" y="273050"/>
                  </a:lnTo>
                  <a:lnTo>
                    <a:pt x="0" y="0"/>
                  </a:lnTo>
                  <a:lnTo>
                    <a:pt x="873125" y="0"/>
                  </a:lnTo>
                  <a:lnTo>
                    <a:pt x="873125" y="273050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57300" y="142875"/>
              <a:ext cx="6013450" cy="273050"/>
            </a:xfrm>
            <a:custGeom>
              <a:avLst/>
              <a:gdLst/>
              <a:ahLst/>
              <a:cxnLst/>
              <a:rect l="l" t="t" r="r" b="b"/>
              <a:pathLst>
                <a:path w="6013450" h="273050">
                  <a:moveTo>
                    <a:pt x="6013450" y="273050"/>
                  </a:moveTo>
                  <a:lnTo>
                    <a:pt x="0" y="273050"/>
                  </a:lnTo>
                  <a:lnTo>
                    <a:pt x="0" y="0"/>
                  </a:lnTo>
                  <a:lnTo>
                    <a:pt x="6013450" y="0"/>
                  </a:lnTo>
                  <a:lnTo>
                    <a:pt x="6013450" y="273050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44500" y="134099"/>
            <a:ext cx="6172835" cy="276034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60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Micropipette tip(Non-Filtered)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11100"/>
              </a:lnSpc>
              <a:spcBef>
                <a:spcPts val="10"/>
              </a:spcBef>
            </a:pPr>
            <a:r>
              <a:rPr sz="1050" dirty="0">
                <a:latin typeface="Times New Roman"/>
                <a:cs typeface="Times New Roman"/>
              </a:rPr>
              <a:t>Micropipette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100%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virgin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polypropylene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utilizing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state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art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molds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molding</a:t>
            </a:r>
            <a:r>
              <a:rPr sz="1050" spc="-10" dirty="0">
                <a:latin typeface="Times New Roman"/>
                <a:cs typeface="Times New Roman"/>
              </a:rPr>
              <a:t> methods. </a:t>
            </a:r>
            <a:r>
              <a:rPr sz="1050" dirty="0">
                <a:latin typeface="Times New Roman"/>
                <a:cs typeface="Times New Roman"/>
              </a:rPr>
              <a:t>Micropipette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molded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 clarity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resin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many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include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graduation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marks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micro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point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design. </a:t>
            </a:r>
            <a:r>
              <a:rPr sz="1050" dirty="0">
                <a:latin typeface="Times New Roman"/>
                <a:cs typeface="Times New Roman"/>
              </a:rPr>
              <a:t>Packaging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options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range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bags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aseptic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boxes.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lang="en-IN" sz="1050" dirty="0">
                <a:latin typeface="Times New Roman"/>
                <a:cs typeface="Times New Roman"/>
              </a:rPr>
              <a:t>DARSUN</a:t>
            </a:r>
            <a:r>
              <a:rPr sz="1050" dirty="0">
                <a:latin typeface="Times New Roman"/>
                <a:cs typeface="Times New Roman"/>
              </a:rPr>
              <a:t>™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bagged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suction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bags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special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composite </a:t>
            </a:r>
            <a:r>
              <a:rPr sz="1050" dirty="0">
                <a:latin typeface="Times New Roman"/>
                <a:cs typeface="Times New Roman"/>
              </a:rPr>
              <a:t>materials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excellent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puncture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resistance.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autoclaved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temperature.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RNase/DNase-free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Non-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Pyrogen/Endotoxin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0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Bioburden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4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PCR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inhibitors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13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Endotoxin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ATP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842125" cy="291465"/>
          </a:xfrm>
          <a:custGeom>
            <a:avLst/>
            <a:gdLst/>
            <a:ahLst/>
            <a:cxnLst/>
            <a:rect l="l" t="t" r="r" b="b"/>
            <a:pathLst>
              <a:path w="6842125" h="291465">
                <a:moveTo>
                  <a:pt x="684212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42125" y="0"/>
                </a:lnTo>
                <a:lnTo>
                  <a:pt x="684212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50564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88620" y="2892425"/>
            <a:ext cx="4589780" cy="201295"/>
          </a:xfrm>
          <a:custGeom>
            <a:avLst/>
            <a:gdLst/>
            <a:ahLst/>
            <a:cxnLst/>
            <a:rect l="l" t="t" r="r" b="b"/>
            <a:pathLst>
              <a:path w="4589780" h="201294">
                <a:moveTo>
                  <a:pt x="4589780" y="0"/>
                </a:moveTo>
                <a:lnTo>
                  <a:pt x="1169035" y="0"/>
                </a:lnTo>
                <a:lnTo>
                  <a:pt x="1168400" y="0"/>
                </a:lnTo>
                <a:lnTo>
                  <a:pt x="0" y="0"/>
                </a:lnTo>
                <a:lnTo>
                  <a:pt x="0" y="201295"/>
                </a:lnTo>
                <a:lnTo>
                  <a:pt x="1168400" y="201295"/>
                </a:lnTo>
                <a:lnTo>
                  <a:pt x="1169035" y="201295"/>
                </a:lnTo>
                <a:lnTo>
                  <a:pt x="4589780" y="201295"/>
                </a:lnTo>
                <a:lnTo>
                  <a:pt x="4589780" y="0"/>
                </a:lnTo>
                <a:close/>
              </a:path>
            </a:pathLst>
          </a:custGeom>
          <a:solidFill>
            <a:srgbClr val="95CA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444500" y="2907919"/>
            <a:ext cx="17760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81100" algn="l"/>
              </a:tabLst>
            </a:pPr>
            <a:r>
              <a:rPr sz="900" dirty="0">
                <a:solidFill>
                  <a:srgbClr val="FFFFFF"/>
                </a:solidFill>
                <a:latin typeface="Microsoft YaHei Light"/>
                <a:cs typeface="Microsoft YaHei Light"/>
              </a:rPr>
              <a:t>Order</a:t>
            </a:r>
            <a:r>
              <a:rPr sz="900" spc="-30" dirty="0">
                <a:solidFill>
                  <a:srgbClr val="FFFFFF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number</a:t>
            </a:r>
            <a:r>
              <a:rPr sz="900" dirty="0">
                <a:solidFill>
                  <a:srgbClr val="FFFFFF"/>
                </a:solidFill>
                <a:latin typeface="Microsoft YaHei Light"/>
                <a:cs typeface="Microsoft YaHei Light"/>
              </a:rPr>
              <a:t>	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Description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977765" y="2892425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4">
                <a:moveTo>
                  <a:pt x="1917700" y="201294"/>
                </a:moveTo>
                <a:lnTo>
                  <a:pt x="0" y="201294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4"/>
                </a:lnTo>
                <a:close/>
              </a:path>
            </a:pathLst>
          </a:custGeom>
          <a:solidFill>
            <a:srgbClr val="95CA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5033264" y="2907919"/>
            <a:ext cx="45656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Package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388620" y="3093720"/>
            <a:ext cx="4589780" cy="201295"/>
            <a:chOff x="388620" y="3093720"/>
            <a:chExt cx="4589780" cy="201295"/>
          </a:xfrm>
        </p:grpSpPr>
        <p:sp>
          <p:nvSpPr>
            <p:cNvPr id="14" name="object 14"/>
            <p:cNvSpPr/>
            <p:nvPr/>
          </p:nvSpPr>
          <p:spPr>
            <a:xfrm>
              <a:off x="388620" y="3093720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4"/>
                  </a:moveTo>
                  <a:lnTo>
                    <a:pt x="0" y="201294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4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557020" y="3093720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4"/>
                  </a:moveTo>
                  <a:lnTo>
                    <a:pt x="0" y="201294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4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613408" y="3109074"/>
            <a:ext cx="152654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10ul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977765" y="3093720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4"/>
                </a:moveTo>
                <a:lnTo>
                  <a:pt x="0" y="201294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4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5033264" y="3109074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88620" y="3295015"/>
            <a:ext cx="4589780" cy="201295"/>
            <a:chOff x="388620" y="3295015"/>
            <a:chExt cx="4589780" cy="201295"/>
          </a:xfrm>
        </p:grpSpPr>
        <p:sp>
          <p:nvSpPr>
            <p:cNvPr id="20" name="object 20"/>
            <p:cNvSpPr/>
            <p:nvPr/>
          </p:nvSpPr>
          <p:spPr>
            <a:xfrm>
              <a:off x="388620" y="3295015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557020" y="3295015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613408" y="3310255"/>
            <a:ext cx="155384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10ul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Extended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977765" y="3295015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EFFA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5033264" y="3310255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388620" y="3496310"/>
            <a:ext cx="4589780" cy="201295"/>
            <a:chOff x="388620" y="3496310"/>
            <a:chExt cx="4589780" cy="201295"/>
          </a:xfrm>
        </p:grpSpPr>
        <p:sp>
          <p:nvSpPr>
            <p:cNvPr id="26" name="object 26"/>
            <p:cNvSpPr/>
            <p:nvPr/>
          </p:nvSpPr>
          <p:spPr>
            <a:xfrm>
              <a:off x="388620" y="3496310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4"/>
                  </a:moveTo>
                  <a:lnTo>
                    <a:pt x="0" y="201294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4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557020" y="3496310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4"/>
                  </a:moveTo>
                  <a:lnTo>
                    <a:pt x="0" y="201294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4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613408" y="3511423"/>
            <a:ext cx="1637664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200ul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Extended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4977765" y="3496310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4"/>
                </a:moveTo>
                <a:lnTo>
                  <a:pt x="0" y="201294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4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5033264" y="3511423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388620" y="3697605"/>
            <a:ext cx="4589780" cy="201295"/>
            <a:chOff x="388620" y="3697605"/>
            <a:chExt cx="4589780" cy="201295"/>
          </a:xfrm>
        </p:grpSpPr>
        <p:sp>
          <p:nvSpPr>
            <p:cNvPr id="32" name="object 32"/>
            <p:cNvSpPr/>
            <p:nvPr/>
          </p:nvSpPr>
          <p:spPr>
            <a:xfrm>
              <a:off x="388620" y="3697605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57020" y="3697605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613408" y="3714115"/>
            <a:ext cx="1675764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200ul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Yellow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4977765" y="3697605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EFFA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5033264" y="3714115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388620" y="3898900"/>
            <a:ext cx="4589780" cy="201295"/>
            <a:chOff x="388620" y="3898900"/>
            <a:chExt cx="4589780" cy="201295"/>
          </a:xfrm>
        </p:grpSpPr>
        <p:sp>
          <p:nvSpPr>
            <p:cNvPr id="38" name="object 38"/>
            <p:cNvSpPr/>
            <p:nvPr/>
          </p:nvSpPr>
          <p:spPr>
            <a:xfrm>
              <a:off x="388620" y="3898900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57020" y="3898900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613408" y="3915283"/>
            <a:ext cx="16103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300ul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4977765" y="3898900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5033264" y="3915283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388620" y="4100195"/>
            <a:ext cx="4589780" cy="201295"/>
            <a:chOff x="388620" y="4100195"/>
            <a:chExt cx="4589780" cy="201295"/>
          </a:xfrm>
        </p:grpSpPr>
        <p:sp>
          <p:nvSpPr>
            <p:cNvPr id="44" name="object 44"/>
            <p:cNvSpPr/>
            <p:nvPr/>
          </p:nvSpPr>
          <p:spPr>
            <a:xfrm>
              <a:off x="388620" y="4100195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57020" y="4100195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1613408" y="4116451"/>
            <a:ext cx="1652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1250ul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4977765" y="4100195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EFFA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5033264" y="4116451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388620" y="4301490"/>
            <a:ext cx="4589780" cy="201295"/>
            <a:chOff x="388620" y="4301490"/>
            <a:chExt cx="4589780" cy="201295"/>
          </a:xfrm>
        </p:grpSpPr>
        <p:sp>
          <p:nvSpPr>
            <p:cNvPr id="50" name="object 50"/>
            <p:cNvSpPr/>
            <p:nvPr/>
          </p:nvSpPr>
          <p:spPr>
            <a:xfrm>
              <a:off x="388620" y="4301490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557020" y="4301490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1613408" y="4317619"/>
            <a:ext cx="16363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1250ul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Extended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Blue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4977765" y="4301490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5033264" y="4317619"/>
            <a:ext cx="9467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1000/PK,10000/CS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388620" y="4502785"/>
            <a:ext cx="4589780" cy="201295"/>
            <a:chOff x="388620" y="4502785"/>
            <a:chExt cx="4589780" cy="201295"/>
          </a:xfrm>
        </p:grpSpPr>
        <p:sp>
          <p:nvSpPr>
            <p:cNvPr id="56" name="object 56"/>
            <p:cNvSpPr/>
            <p:nvPr/>
          </p:nvSpPr>
          <p:spPr>
            <a:xfrm>
              <a:off x="388620" y="4502785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57020" y="4502785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1613408" y="4518774"/>
            <a:ext cx="15170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5ml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4977765" y="4502785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EFFA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5033264" y="4518774"/>
            <a:ext cx="8185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100/PK,1000/CS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388620" y="4704080"/>
            <a:ext cx="4589780" cy="201295"/>
            <a:chOff x="388620" y="4704080"/>
            <a:chExt cx="4589780" cy="201295"/>
          </a:xfrm>
        </p:grpSpPr>
        <p:sp>
          <p:nvSpPr>
            <p:cNvPr id="62" name="object 62"/>
            <p:cNvSpPr/>
            <p:nvPr/>
          </p:nvSpPr>
          <p:spPr>
            <a:xfrm>
              <a:off x="388620" y="4704080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557020" y="4704080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613408" y="4719955"/>
            <a:ext cx="32359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5ml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5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Clear，Suitable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Eppendorf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pipettes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4977765" y="4704080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/>
          <p:nvPr/>
        </p:nvSpPr>
        <p:spPr>
          <a:xfrm>
            <a:off x="5033264" y="4719955"/>
            <a:ext cx="8185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100/PK,1000/CS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388620" y="4905375"/>
            <a:ext cx="4589780" cy="201295"/>
            <a:chOff x="388620" y="4905375"/>
            <a:chExt cx="4589780" cy="201295"/>
          </a:xfrm>
        </p:grpSpPr>
        <p:sp>
          <p:nvSpPr>
            <p:cNvPr id="68" name="object 68"/>
            <p:cNvSpPr/>
            <p:nvPr/>
          </p:nvSpPr>
          <p:spPr>
            <a:xfrm>
              <a:off x="388620" y="4905375"/>
              <a:ext cx="1169035" cy="201295"/>
            </a:xfrm>
            <a:custGeom>
              <a:avLst/>
              <a:gdLst/>
              <a:ahLst/>
              <a:cxnLst/>
              <a:rect l="l" t="t" r="r" b="b"/>
              <a:pathLst>
                <a:path w="1169035" h="201295">
                  <a:moveTo>
                    <a:pt x="1169035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169035" y="0"/>
                  </a:lnTo>
                  <a:lnTo>
                    <a:pt x="1169035" y="201295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557020" y="4905375"/>
              <a:ext cx="3421379" cy="201295"/>
            </a:xfrm>
            <a:custGeom>
              <a:avLst/>
              <a:gdLst/>
              <a:ahLst/>
              <a:cxnLst/>
              <a:rect l="l" t="t" r="r" b="b"/>
              <a:pathLst>
                <a:path w="3421379" h="201295">
                  <a:moveTo>
                    <a:pt x="342137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3421379" y="0"/>
                  </a:lnTo>
                  <a:lnTo>
                    <a:pt x="3421379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1613408" y="4921123"/>
            <a:ext cx="156146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10ml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4977765" y="4905375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EFFA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5033264" y="4921123"/>
            <a:ext cx="8185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100/PK,1000/CS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388620" y="5106670"/>
            <a:ext cx="1169035" cy="201295"/>
          </a:xfrm>
          <a:custGeom>
            <a:avLst/>
            <a:gdLst/>
            <a:ahLst/>
            <a:cxnLst/>
            <a:rect l="l" t="t" r="r" b="b"/>
            <a:pathLst>
              <a:path w="1169035" h="201295">
                <a:moveTo>
                  <a:pt x="1169035" y="201295"/>
                </a:moveTo>
                <a:lnTo>
                  <a:pt x="0" y="201295"/>
                </a:lnTo>
                <a:lnTo>
                  <a:pt x="0" y="0"/>
                </a:lnTo>
                <a:lnTo>
                  <a:pt x="1169035" y="0"/>
                </a:lnTo>
                <a:lnTo>
                  <a:pt x="1169035" y="201295"/>
                </a:lnTo>
                <a:close/>
              </a:path>
            </a:pathLst>
          </a:custGeom>
          <a:solidFill>
            <a:srgbClr val="95CA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444500" y="3045053"/>
            <a:ext cx="604520" cy="22402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133985">
              <a:lnSpc>
                <a:spcPct val="146900"/>
              </a:lnSpc>
              <a:spcBef>
                <a:spcPts val="95"/>
              </a:spcBef>
            </a:pP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</a:t>
            </a:r>
            <a:r>
              <a:rPr sz="900" spc="-25" dirty="0">
                <a:solidFill>
                  <a:srgbClr val="FFFFFF"/>
                </a:solidFill>
                <a:latin typeface="Microsoft YaHei Light"/>
                <a:cs typeface="Microsoft YaHei Light"/>
              </a:rPr>
              <a:t>S10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</a:t>
            </a:r>
            <a:r>
              <a:rPr sz="900" spc="-25" dirty="0">
                <a:solidFill>
                  <a:srgbClr val="FFFFFF"/>
                </a:solidFill>
                <a:latin typeface="Microsoft YaHei Light"/>
                <a:cs typeface="Microsoft YaHei Light"/>
              </a:rPr>
              <a:t>10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</a:t>
            </a:r>
            <a:r>
              <a:rPr sz="900" spc="-25" dirty="0">
                <a:solidFill>
                  <a:srgbClr val="FFFFFF"/>
                </a:solidFill>
                <a:latin typeface="Microsoft YaHei Light"/>
                <a:cs typeface="Microsoft YaHei Light"/>
              </a:rPr>
              <a:t>200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</a:t>
            </a:r>
            <a:r>
              <a:rPr sz="900" spc="-20" dirty="0">
                <a:solidFill>
                  <a:srgbClr val="FFFFFF"/>
                </a:solidFill>
                <a:latin typeface="Microsoft YaHei Light"/>
                <a:cs typeface="Microsoft YaHei Light"/>
              </a:rPr>
              <a:t>200Y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</a:t>
            </a:r>
            <a:r>
              <a:rPr sz="900" spc="-25" dirty="0">
                <a:solidFill>
                  <a:srgbClr val="FFFFFF"/>
                </a:solidFill>
                <a:latin typeface="Microsoft YaHei Light"/>
                <a:cs typeface="Microsoft YaHei Light"/>
              </a:rPr>
              <a:t>300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</a:t>
            </a:r>
            <a:r>
              <a:rPr sz="900" spc="-20" dirty="0">
                <a:solidFill>
                  <a:srgbClr val="FFFFFF"/>
                </a:solidFill>
                <a:latin typeface="Microsoft YaHei Light"/>
                <a:cs typeface="Microsoft YaHei Light"/>
              </a:rPr>
              <a:t>1250</a:t>
            </a:r>
            <a:endParaRPr sz="90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6700"/>
              </a:lnSpc>
            </a:pP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AT-1250B AT-</a:t>
            </a:r>
            <a:r>
              <a:rPr sz="900" spc="-20" dirty="0">
                <a:solidFill>
                  <a:srgbClr val="FFFFFF"/>
                </a:solidFill>
                <a:latin typeface="Microsoft YaHei Light"/>
                <a:cs typeface="Microsoft YaHei Light"/>
              </a:rPr>
              <a:t>5000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AT-N5000 AT-10000 AT-N10000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1557019" y="5106670"/>
            <a:ext cx="3421379" cy="201295"/>
          </a:xfrm>
          <a:custGeom>
            <a:avLst/>
            <a:gdLst/>
            <a:ahLst/>
            <a:cxnLst/>
            <a:rect l="l" t="t" r="r" b="b"/>
            <a:pathLst>
              <a:path w="3421379" h="201295">
                <a:moveTo>
                  <a:pt x="3421379" y="201295"/>
                </a:moveTo>
                <a:lnTo>
                  <a:pt x="0" y="201295"/>
                </a:lnTo>
                <a:lnTo>
                  <a:pt x="0" y="0"/>
                </a:lnTo>
                <a:lnTo>
                  <a:pt x="3421379" y="0"/>
                </a:lnTo>
                <a:lnTo>
                  <a:pt x="3421379" y="201295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1613408" y="5122291"/>
            <a:ext cx="32804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10ml</a:t>
            </a:r>
            <a:r>
              <a:rPr sz="900" spc="-5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standard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tips,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bulk,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Clear，Suitable</a:t>
            </a:r>
            <a:r>
              <a:rPr sz="900" spc="-4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Eppendorf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pipettes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977765" y="5106670"/>
            <a:ext cx="1917700" cy="201295"/>
          </a:xfrm>
          <a:custGeom>
            <a:avLst/>
            <a:gdLst/>
            <a:ahLst/>
            <a:cxnLst/>
            <a:rect l="l" t="t" r="r" b="b"/>
            <a:pathLst>
              <a:path w="1917700" h="201295">
                <a:moveTo>
                  <a:pt x="1917700" y="201295"/>
                </a:moveTo>
                <a:lnTo>
                  <a:pt x="0" y="201295"/>
                </a:lnTo>
                <a:lnTo>
                  <a:pt x="0" y="0"/>
                </a:lnTo>
                <a:lnTo>
                  <a:pt x="1917700" y="0"/>
                </a:lnTo>
                <a:lnTo>
                  <a:pt x="1917700" y="201295"/>
                </a:lnTo>
                <a:close/>
              </a:path>
            </a:pathLst>
          </a:custGeom>
          <a:solidFill>
            <a:srgbClr val="D3F1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5033264" y="5122291"/>
            <a:ext cx="8185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100/PK,1000/CS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388620" y="5307965"/>
            <a:ext cx="6517640" cy="201295"/>
          </a:xfrm>
          <a:custGeom>
            <a:avLst/>
            <a:gdLst/>
            <a:ahLst/>
            <a:cxnLst/>
            <a:rect l="l" t="t" r="r" b="b"/>
            <a:pathLst>
              <a:path w="6517640" h="201295">
                <a:moveTo>
                  <a:pt x="6517640" y="201295"/>
                </a:moveTo>
                <a:lnTo>
                  <a:pt x="0" y="201295"/>
                </a:lnTo>
                <a:lnTo>
                  <a:pt x="0" y="0"/>
                </a:lnTo>
                <a:lnTo>
                  <a:pt x="6517640" y="0"/>
                </a:lnTo>
                <a:lnTo>
                  <a:pt x="6517640" y="201295"/>
                </a:lnTo>
                <a:close/>
              </a:path>
            </a:pathLst>
          </a:custGeom>
          <a:solidFill>
            <a:srgbClr val="95CA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 txBox="1"/>
          <p:nvPr/>
        </p:nvSpPr>
        <p:spPr>
          <a:xfrm>
            <a:off x="444500" y="5323446"/>
            <a:ext cx="1529715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900" dirty="0">
                <a:solidFill>
                  <a:srgbClr val="FFFFFF"/>
                </a:solidFill>
                <a:latin typeface="Microsoft YaHei Light"/>
                <a:cs typeface="Microsoft YaHei Light"/>
              </a:rPr>
              <a:t>DARSUN</a:t>
            </a:r>
            <a:r>
              <a:rPr sz="900" dirty="0">
                <a:solidFill>
                  <a:srgbClr val="FFFFFF"/>
                </a:solidFill>
                <a:latin typeface="Microsoft YaHei Light"/>
                <a:cs typeface="Microsoft YaHei Light"/>
              </a:rPr>
              <a:t>™</a:t>
            </a:r>
            <a:r>
              <a:rPr sz="900" spc="105" dirty="0">
                <a:solidFill>
                  <a:srgbClr val="FFFFFF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FFFFFF"/>
                </a:solidFill>
                <a:latin typeface="Microsoft YaHei Light"/>
                <a:cs typeface="Microsoft YaHei Light"/>
              </a:rPr>
              <a:t>Tip</a:t>
            </a:r>
            <a:r>
              <a:rPr sz="900" spc="-35" dirty="0">
                <a:solidFill>
                  <a:srgbClr val="FFFFFF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FFFFFF"/>
                </a:solidFill>
                <a:latin typeface="Microsoft YaHei Light"/>
                <a:cs typeface="Microsoft YaHei Light"/>
              </a:rPr>
              <a:t>in</a:t>
            </a:r>
            <a:r>
              <a:rPr sz="900" spc="-25" dirty="0">
                <a:solidFill>
                  <a:srgbClr val="FFFFFF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Microsoft YaHei Light"/>
                <a:cs typeface="Microsoft YaHei Light"/>
              </a:rPr>
              <a:t>Rack；sterile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388620" y="5509260"/>
            <a:ext cx="1169035" cy="2613660"/>
          </a:xfrm>
          <a:custGeom>
            <a:avLst/>
            <a:gdLst/>
            <a:ahLst/>
            <a:cxnLst/>
            <a:rect l="l" t="t" r="r" b="b"/>
            <a:pathLst>
              <a:path w="1169035" h="2613659">
                <a:moveTo>
                  <a:pt x="1169035" y="0"/>
                </a:moveTo>
                <a:lnTo>
                  <a:pt x="0" y="0"/>
                </a:lnTo>
                <a:lnTo>
                  <a:pt x="0" y="201295"/>
                </a:lnTo>
                <a:lnTo>
                  <a:pt x="0" y="201307"/>
                </a:lnTo>
                <a:lnTo>
                  <a:pt x="0" y="2613660"/>
                </a:lnTo>
                <a:lnTo>
                  <a:pt x="1169035" y="2613660"/>
                </a:lnTo>
                <a:lnTo>
                  <a:pt x="1169035" y="201295"/>
                </a:lnTo>
                <a:lnTo>
                  <a:pt x="1169035" y="0"/>
                </a:lnTo>
                <a:close/>
              </a:path>
            </a:pathLst>
          </a:custGeom>
          <a:solidFill>
            <a:srgbClr val="95CA9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4977765" y="5509260"/>
            <a:ext cx="1917700" cy="2613660"/>
            <a:chOff x="4977765" y="5509260"/>
            <a:chExt cx="1917700" cy="2613660"/>
          </a:xfrm>
        </p:grpSpPr>
        <p:sp>
          <p:nvSpPr>
            <p:cNvPr id="83" name="object 83"/>
            <p:cNvSpPr/>
            <p:nvPr/>
          </p:nvSpPr>
          <p:spPr>
            <a:xfrm>
              <a:off x="4977765" y="5509260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977765" y="5710555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977765" y="5911850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977765" y="6113145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977765" y="6314440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4"/>
                  </a:moveTo>
                  <a:lnTo>
                    <a:pt x="0" y="201294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4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977765" y="6515735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977765" y="6717030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977765" y="6918325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977765" y="7119620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977765" y="7320915"/>
              <a:ext cx="1917700" cy="399415"/>
            </a:xfrm>
            <a:custGeom>
              <a:avLst/>
              <a:gdLst/>
              <a:ahLst/>
              <a:cxnLst/>
              <a:rect l="l" t="t" r="r" b="b"/>
              <a:pathLst>
                <a:path w="1917700" h="399415">
                  <a:moveTo>
                    <a:pt x="1917700" y="399415"/>
                  </a:moveTo>
                  <a:lnTo>
                    <a:pt x="0" y="39941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39941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977765" y="7720330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D3F1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977765" y="7921625"/>
              <a:ext cx="1917700" cy="201295"/>
            </a:xfrm>
            <a:custGeom>
              <a:avLst/>
              <a:gdLst/>
              <a:ahLst/>
              <a:cxnLst/>
              <a:rect l="l" t="t" r="r" b="b"/>
              <a:pathLst>
                <a:path w="1917700" h="201295">
                  <a:moveTo>
                    <a:pt x="1917700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917700" y="0"/>
                  </a:lnTo>
                  <a:lnTo>
                    <a:pt x="1917700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95" name="object 95"/>
          <p:cNvGraphicFramePr>
            <a:graphicFrameLocks noGrp="1"/>
          </p:cNvGraphicFramePr>
          <p:nvPr/>
        </p:nvGraphicFramePr>
        <p:xfrm>
          <a:off x="389890" y="5509260"/>
          <a:ext cx="5640069" cy="26123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71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2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99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AT-S10-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398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9398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AT-200-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3980"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AT-200Y-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Yellow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9398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AT-200X-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Extra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long</a:t>
                      </a:r>
                      <a:r>
                        <a:rPr sz="900" spc="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398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AT-300-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9398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1250ul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tips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271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96/Rack，2880/Cs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AT-1250B-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1250ul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tips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Rack；sterile，Blue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9271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96/Rack，2880/Cs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40/Rack，600/Cs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878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AT-N5000-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1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 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Eppendorf</a:t>
                      </a:r>
                      <a:r>
                        <a:rPr sz="900" spc="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pipettes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24/Rack，360/Cs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tips,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bulk,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24/Rack，360/Cs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AT-N10000-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tips,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bulk,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Clear,Suitable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Eppendorf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pipettes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24/Rack，360/Cs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96" name="object 6">
            <a:extLst>
              <a:ext uri="{FF2B5EF4-FFF2-40B4-BE49-F238E27FC236}">
                <a16:creationId xmlns:a16="http://schemas.microsoft.com/office/drawing/2014/main" id="{6033C6DC-A473-EA6B-20CD-FA8C5826932F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44500" y="121920"/>
            <a:ext cx="6770370" cy="11931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9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Refill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Micropipette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25" dirty="0">
                <a:latin typeface="Arial MT"/>
                <a:cs typeface="Arial MT"/>
              </a:rPr>
              <a:t>tip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050" dirty="0">
                <a:latin typeface="Times New Roman"/>
                <a:cs typeface="Times New Roman"/>
              </a:rPr>
              <a:t>Refill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packing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economical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boxed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packing.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convenient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bulk,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need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insert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rack.</a:t>
            </a:r>
            <a:endParaRPr sz="900" dirty="0">
              <a:latin typeface="Times New Roman"/>
              <a:cs typeface="Times New Roman"/>
            </a:endParaRPr>
          </a:p>
          <a:p>
            <a:pPr marL="12700" marR="217170">
              <a:lnSpc>
                <a:spcPts val="1560"/>
              </a:lnSpc>
              <a:spcBef>
                <a:spcPts val="10"/>
              </a:spcBef>
            </a:pPr>
            <a:r>
              <a:rPr sz="900" dirty="0">
                <a:latin typeface="Times New Roman"/>
                <a:cs typeface="Times New Roman"/>
              </a:rPr>
              <a:t>Still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upset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about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being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sucker?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Still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worried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about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price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box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suckers?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lang="en-IN" sz="900" spc="-10" dirty="0">
                <a:latin typeface="Times New Roman"/>
                <a:cs typeface="Times New Roman"/>
              </a:rPr>
              <a:t>DARSUN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introduced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stacked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suction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head</a:t>
            </a:r>
            <a:r>
              <a:rPr sz="900" spc="-10" dirty="0">
                <a:latin typeface="Times New Roman"/>
                <a:cs typeface="Times New Roman"/>
              </a:rPr>
              <a:t> effectively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solves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suction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head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generation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time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labor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cost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aseptic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stacked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design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cost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reduce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brand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bag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price.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46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1400556"/>
            <a:ext cx="6618732" cy="1653540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8620" y="3122930"/>
          <a:ext cx="6643370" cy="10052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93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02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11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590"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  <a:tabLst>
                          <a:tab pos="1497965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Refill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tips；sterile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，Refill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tip；sterile，Clear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480/PK，4800/CS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AT-200-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，Refill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tip；sterile，Clear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480/PK，4800/CS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AT-1250-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1250ul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，Refill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tip；sterile，Clear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384/PK，3840/CS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506145"/>
            <a:ext cx="6544945" cy="1608455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4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pipette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25" dirty="0">
                <a:latin typeface="Arial MT"/>
                <a:cs typeface="Arial MT"/>
              </a:rPr>
              <a:t>tip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filter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element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 made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ultra-</a:t>
            </a:r>
            <a:r>
              <a:rPr sz="1050" dirty="0">
                <a:latin typeface="Times New Roman"/>
                <a:cs typeface="Times New Roman"/>
              </a:rPr>
              <a:t>high molecular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weight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polyethylene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good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hydrophobicity. The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filter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element</a:t>
            </a:r>
            <a:endParaRPr sz="1050" dirty="0">
              <a:latin typeface="Times New Roman"/>
              <a:cs typeface="Times New Roman"/>
            </a:endParaRPr>
          </a:p>
          <a:p>
            <a:pPr marL="12700" marR="554990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effectively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forms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protective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structure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between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pipette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ensure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safety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sampling; </a:t>
            </a:r>
            <a:r>
              <a:rPr sz="1050" dirty="0">
                <a:latin typeface="Times New Roman"/>
                <a:cs typeface="Times New Roman"/>
              </a:rPr>
              <a:t>Reduce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harm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gas residue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gun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body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operator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during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pipetting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process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improve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the </a:t>
            </a:r>
            <a:r>
              <a:rPr sz="1050" dirty="0">
                <a:latin typeface="Times New Roman"/>
                <a:cs typeface="Times New Roman"/>
              </a:rPr>
              <a:t>repeatability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experiment.</a:t>
            </a:r>
            <a:endParaRPr sz="105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Provides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low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adsorption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ordinary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filter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element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suction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head,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coating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design,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will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not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contaminate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sample,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low </a:t>
            </a:r>
            <a:r>
              <a:rPr sz="1050" dirty="0">
                <a:latin typeface="Times New Roman"/>
                <a:cs typeface="Times New Roman"/>
              </a:rPr>
              <a:t>adsorption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suction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head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surface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completely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hydrophobic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treatment.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autoclaved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temperature.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Available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in </a:t>
            </a:r>
            <a:r>
              <a:rPr sz="1050" dirty="0">
                <a:latin typeface="Times New Roman"/>
                <a:cs typeface="Times New Roman"/>
              </a:rPr>
              <a:t>sterile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racks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ordinary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bulks.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457200" y="6199632"/>
            <a:ext cx="6489700" cy="1637030"/>
            <a:chOff x="457200" y="6199632"/>
            <a:chExt cx="6489700" cy="1637030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7200" y="6217920"/>
              <a:ext cx="4312920" cy="161848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82311" y="6199632"/>
              <a:ext cx="2164080" cy="1623060"/>
            </a:xfrm>
            <a:prstGeom prst="rect">
              <a:avLst/>
            </a:prstGeom>
          </p:spPr>
        </p:pic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387095" y="7910576"/>
          <a:ext cx="6563995" cy="2009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85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51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41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590"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  <a:tabLst>
                          <a:tab pos="1327150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20ul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ATF-S20-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Rack；sterile，Clear,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micro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connector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50ul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ATF-300-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3175">
                      <a:solidFill>
                        <a:srgbClr val="FFFFFF"/>
                      </a:solidFill>
                      <a:prstDash val="solid"/>
                    </a:lnL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93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3175">
                      <a:solidFill>
                        <a:srgbClr val="FFFFFF"/>
                      </a:solidFill>
                      <a:prstDash val="solid"/>
                    </a:lnL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96/Rack，2880/Cs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object 6">
            <a:extLst>
              <a:ext uri="{FF2B5EF4-FFF2-40B4-BE49-F238E27FC236}">
                <a16:creationId xmlns:a16="http://schemas.microsoft.com/office/drawing/2014/main" id="{B599A108-CD58-8119-4C4D-E9884F02EF28}"/>
              </a:ext>
            </a:extLst>
          </p:cNvPr>
          <p:cNvSpPr txBox="1"/>
          <p:nvPr/>
        </p:nvSpPr>
        <p:spPr>
          <a:xfrm>
            <a:off x="5530850" y="10156188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842125" cy="291465"/>
          </a:xfrm>
          <a:custGeom>
            <a:avLst/>
            <a:gdLst/>
            <a:ahLst/>
            <a:cxnLst/>
            <a:rect l="l" t="t" r="r" b="b"/>
            <a:pathLst>
              <a:path w="6842125" h="291465">
                <a:moveTo>
                  <a:pt x="684212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42125" y="0"/>
                </a:lnTo>
                <a:lnTo>
                  <a:pt x="684212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50564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47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88620" y="555625"/>
          <a:ext cx="6564628" cy="803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85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833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27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40/Rack，600/Cs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ATF-N5000-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Rack；sterile，Clear,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Eppendorf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pipettes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24/Rack，360/Cs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ATF-N10000-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Eppendorf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pipettes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24/Rack，360/Cs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tips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，Tip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Rack；sterile，Clear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24/Rack，360/Cs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8620" y="5798185"/>
          <a:ext cx="5191759" cy="21132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17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40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04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2590"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20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Barrier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1524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Extended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Tips，Sterile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10ul，Tip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Rack，Clear，Length:43.5mm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20ul,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Rack，Clear，Length:50.5mm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ATF-50-A-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50ul，Tip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Rack，Clear，Length:50.5mm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100ul，Tip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Rack，Clear，Length:50.5mm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200ul，Tip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96/Rack，4800/Cs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ATF-200X-A-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Extra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long,Tip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Rack，Clear，Length:89mm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96/Rack，2880/Cs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ATF-300-A-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300ul,Tip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Rack，Clear，Length:89mm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96/Rack，2880/Cs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ATF-1250-A-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1250ul,Tip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Rack，Clear，Length:118mm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96/Rack，2880/Cs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8322691"/>
            <a:ext cx="191516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Pipette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Tip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Racks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8528685"/>
          <a:ext cx="5201285" cy="1426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673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84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193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6375">
                <a:tc rowSpan="6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TEB-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 marR="393065">
                        <a:lnSpc>
                          <a:spcPct val="148900"/>
                        </a:lnSpc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TEB-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TEB-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1250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TEB-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5000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TEB-N5000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TEB-10000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holes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200ul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holes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1250ul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holes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holes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holes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9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holes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08220" y="3833520"/>
            <a:ext cx="1522428" cy="1818950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444500" y="1534345"/>
            <a:ext cx="6510020" cy="3216906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4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Barrier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Extended</a:t>
            </a:r>
            <a:r>
              <a:rPr sz="1200" spc="-7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Length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Pipette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Tips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050" spc="-10" dirty="0">
                <a:latin typeface="Times New Roman"/>
                <a:cs typeface="Times New Roman"/>
              </a:rPr>
              <a:t>Barrier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Extended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Length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Pipette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maximum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protection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against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aerosols.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Barrier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Extended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Length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Pipette</a:t>
            </a:r>
            <a:endParaRPr sz="1050" dirty="0">
              <a:latin typeface="Times New Roman"/>
              <a:cs typeface="Times New Roman"/>
            </a:endParaRPr>
          </a:p>
          <a:p>
            <a:pPr marL="12700" marR="172085">
              <a:lnSpc>
                <a:spcPct val="123800"/>
              </a:lnSpc>
            </a:pPr>
            <a:r>
              <a:rPr sz="1050" dirty="0">
                <a:latin typeface="Times New Roman"/>
                <a:cs typeface="Times New Roman"/>
              </a:rPr>
              <a:t>Tips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greatly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reduced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aerosol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liquid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pollution,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safely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protected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our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experimental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personnel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pipette. </a:t>
            </a:r>
            <a:r>
              <a:rPr sz="1050" dirty="0">
                <a:latin typeface="Times New Roman"/>
                <a:cs typeface="Times New Roman"/>
              </a:rPr>
              <a:t>Sterile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tips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DNase,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RNase,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DNA,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ATP,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PCR</a:t>
            </a:r>
            <a:r>
              <a:rPr sz="1050" spc="-10" dirty="0">
                <a:latin typeface="Times New Roman"/>
                <a:cs typeface="Times New Roman"/>
              </a:rPr>
              <a:t> Inhibitor,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Endotoxin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sz="1200" spc="-10" dirty="0">
                <a:latin typeface="Arial MT"/>
                <a:cs typeface="Arial MT"/>
              </a:rPr>
              <a:t>Recommended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for:</a:t>
            </a:r>
            <a:endParaRPr sz="1200" dirty="0">
              <a:latin typeface="Arial MT"/>
              <a:cs typeface="Arial MT"/>
            </a:endParaRPr>
          </a:p>
          <a:p>
            <a:pPr marL="226695" indent="-213995">
              <a:lnSpc>
                <a:spcPct val="100000"/>
              </a:lnSpc>
              <a:spcBef>
                <a:spcPts val="185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dirty="0">
                <a:latin typeface="Times New Roman"/>
                <a:cs typeface="Times New Roman"/>
              </a:rPr>
              <a:t>Liquid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Handling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Molecular</a:t>
            </a:r>
            <a:r>
              <a:rPr sz="1050" spc="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Biology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25" dirty="0">
                <a:latin typeface="Times New Roman"/>
                <a:cs typeface="Times New Roman"/>
              </a:rPr>
              <a:t>PCR</a:t>
            </a:r>
            <a:endParaRPr sz="1050" dirty="0">
              <a:latin typeface="Times New Roman"/>
              <a:cs typeface="Times New Roman"/>
            </a:endParaRPr>
          </a:p>
          <a:p>
            <a:pPr marL="226695" indent="-21399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26695" algn="l"/>
              </a:tabLst>
            </a:pPr>
            <a:r>
              <a:rPr sz="1050" spc="-10" dirty="0">
                <a:latin typeface="Times New Roman"/>
                <a:cs typeface="Times New Roman"/>
              </a:rPr>
              <a:t>Biotechnology</a:t>
            </a:r>
            <a:endParaRPr sz="105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1050" dirty="0">
              <a:latin typeface="Times New Roman"/>
              <a:cs typeface="Times New Roman"/>
            </a:endParaRPr>
          </a:p>
          <a:p>
            <a:pPr marL="3616960">
              <a:lnSpc>
                <a:spcPct val="100000"/>
              </a:lnSpc>
            </a:pPr>
            <a:r>
              <a:rPr sz="900" b="1" spc="-10" dirty="0">
                <a:latin typeface="Arial"/>
                <a:cs typeface="Arial"/>
              </a:rPr>
              <a:t>Self-</a:t>
            </a:r>
            <a:r>
              <a:rPr sz="900" b="1" dirty="0">
                <a:latin typeface="Arial"/>
                <a:cs typeface="Arial"/>
              </a:rPr>
              <a:t>sealing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filter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element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pipette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-20" dirty="0">
                <a:latin typeface="Arial"/>
                <a:cs typeface="Arial"/>
              </a:rPr>
              <a:t>tips</a:t>
            </a:r>
            <a:endParaRPr sz="900" dirty="0">
              <a:latin typeface="Arial"/>
              <a:cs typeface="Arial"/>
            </a:endParaRPr>
          </a:p>
          <a:p>
            <a:pPr marL="363220">
              <a:lnSpc>
                <a:spcPct val="100000"/>
              </a:lnSpc>
              <a:spcBef>
                <a:spcPts val="520"/>
              </a:spcBef>
            </a:pPr>
            <a:r>
              <a:rPr sz="900" b="1" dirty="0">
                <a:latin typeface="Arial"/>
                <a:cs typeface="Arial"/>
              </a:rPr>
              <a:t>General</a:t>
            </a:r>
            <a:r>
              <a:rPr sz="900" b="1" spc="-5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filter</a:t>
            </a:r>
            <a:r>
              <a:rPr sz="900" b="1" spc="-60" dirty="0">
                <a:latin typeface="Arial"/>
                <a:cs typeface="Arial"/>
              </a:rPr>
              <a:t> </a:t>
            </a:r>
            <a:r>
              <a:rPr sz="900" b="1" spc="-20" dirty="0">
                <a:latin typeface="Arial"/>
                <a:cs typeface="Arial"/>
              </a:rPr>
              <a:t>Tips</a:t>
            </a:r>
            <a:endParaRPr sz="9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900" dirty="0">
              <a:latin typeface="Arial"/>
              <a:cs typeface="Arial"/>
            </a:endParaRPr>
          </a:p>
          <a:p>
            <a:pPr marL="3616960">
              <a:lnSpc>
                <a:spcPct val="100000"/>
              </a:lnSpc>
            </a:pPr>
            <a:r>
              <a:rPr sz="1100" dirty="0">
                <a:latin typeface="Calibri"/>
                <a:cs typeface="Calibri"/>
              </a:rPr>
              <a:t>No</a:t>
            </a:r>
            <a:r>
              <a:rPr sz="1100" spc="-10" dirty="0">
                <a:latin typeface="Calibri"/>
                <a:cs typeface="Calibri"/>
              </a:rPr>
              <a:t> pollution</a:t>
            </a:r>
            <a:endParaRPr sz="1100" dirty="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100" dirty="0">
              <a:latin typeface="Calibri"/>
              <a:cs typeface="Calibri"/>
            </a:endParaRPr>
          </a:p>
          <a:p>
            <a:pPr marL="363220">
              <a:lnSpc>
                <a:spcPct val="100000"/>
              </a:lnSpc>
              <a:spcBef>
                <a:spcPts val="5"/>
              </a:spcBef>
            </a:pPr>
            <a:r>
              <a:rPr sz="1100" dirty="0">
                <a:latin typeface="Calibri"/>
                <a:cs typeface="Calibri"/>
              </a:rPr>
              <a:t>Pipette</a:t>
            </a:r>
            <a:r>
              <a:rPr sz="1100" spc="-20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contamination</a:t>
            </a:r>
            <a:endParaRPr sz="1100" dirty="0">
              <a:latin typeface="Calibri"/>
              <a:cs typeface="Calibri"/>
            </a:endParaRPr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42432" y="5806440"/>
            <a:ext cx="1616964" cy="1208531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118056" y="8720717"/>
            <a:ext cx="989299" cy="1008499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41220" y="3936492"/>
            <a:ext cx="1441559" cy="1772412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2F6D085F-B19E-8463-3C3B-5F03495A7F63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48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4340" y="554736"/>
            <a:ext cx="6650735" cy="7768282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44500" y="8575548"/>
            <a:ext cx="6658609" cy="15119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100" spc="45" dirty="0">
                <a:solidFill>
                  <a:srgbClr val="00AF50"/>
                </a:solidFill>
                <a:latin typeface="Microsoft Sans Serif"/>
                <a:cs typeface="Microsoft Sans Serif"/>
              </a:rPr>
              <a:t>DARSUN</a:t>
            </a:r>
            <a:r>
              <a:rPr sz="1100" spc="-40" dirty="0">
                <a:solidFill>
                  <a:srgbClr val="00AF50"/>
                </a:solidFill>
                <a:latin typeface="Microsoft Sans Serif"/>
                <a:cs typeface="Microsoft Sans Serif"/>
              </a:rPr>
              <a:t> </a:t>
            </a:r>
            <a:r>
              <a:rPr sz="1100" dirty="0">
                <a:solidFill>
                  <a:srgbClr val="00AF50"/>
                </a:solidFill>
                <a:latin typeface="Arial MT"/>
                <a:cs typeface="Arial MT"/>
              </a:rPr>
              <a:t>column</a:t>
            </a:r>
            <a:r>
              <a:rPr sz="1100" spc="-25" dirty="0">
                <a:solidFill>
                  <a:srgbClr val="00AF50"/>
                </a:solidFill>
                <a:latin typeface="Arial MT"/>
                <a:cs typeface="Arial MT"/>
              </a:rPr>
              <a:t> </a:t>
            </a:r>
            <a:r>
              <a:rPr sz="1100" dirty="0">
                <a:solidFill>
                  <a:srgbClr val="00AF50"/>
                </a:solidFill>
                <a:latin typeface="Arial MT"/>
                <a:cs typeface="Arial MT"/>
              </a:rPr>
              <a:t>pipette</a:t>
            </a:r>
            <a:r>
              <a:rPr sz="1100" spc="-30" dirty="0">
                <a:solidFill>
                  <a:srgbClr val="00AF50"/>
                </a:solidFill>
                <a:latin typeface="Arial MT"/>
                <a:cs typeface="Arial MT"/>
              </a:rPr>
              <a:t> </a:t>
            </a:r>
            <a:r>
              <a:rPr sz="1100" spc="60" dirty="0">
                <a:solidFill>
                  <a:srgbClr val="00AF50"/>
                </a:solidFill>
                <a:latin typeface="Arial MT"/>
                <a:cs typeface="Arial MT"/>
              </a:rPr>
              <a:t>Tips</a:t>
            </a:r>
            <a:r>
              <a:rPr sz="1100" spc="60" dirty="0">
                <a:solidFill>
                  <a:srgbClr val="00AF50"/>
                </a:solidFill>
                <a:latin typeface="Microsoft Sans Serif"/>
                <a:cs typeface="Microsoft Sans Serif"/>
              </a:rPr>
              <a:t>—</a:t>
            </a:r>
            <a:r>
              <a:rPr sz="1100" spc="340" dirty="0">
                <a:solidFill>
                  <a:srgbClr val="00AF50"/>
                </a:solidFill>
                <a:latin typeface="Microsoft Sans Serif"/>
                <a:cs typeface="Microsoft Sans Serif"/>
              </a:rPr>
              <a:t>—</a:t>
            </a:r>
            <a:r>
              <a:rPr sz="900" dirty="0">
                <a:solidFill>
                  <a:srgbClr val="666666"/>
                </a:solidFill>
                <a:latin typeface="Arial MT"/>
                <a:cs typeface="Arial MT"/>
              </a:rPr>
              <a:t>Special</a:t>
            </a:r>
            <a:r>
              <a:rPr sz="900" spc="-25" dirty="0">
                <a:solidFill>
                  <a:srgbClr val="666666"/>
                </a:solidFill>
                <a:latin typeface="Arial MT"/>
                <a:cs typeface="Arial MT"/>
              </a:rPr>
              <a:t> </a:t>
            </a:r>
            <a:r>
              <a:rPr sz="900" dirty="0">
                <a:solidFill>
                  <a:srgbClr val="666666"/>
                </a:solidFill>
                <a:latin typeface="Arial MT"/>
                <a:cs typeface="Arial MT"/>
              </a:rPr>
              <a:t>Tips</a:t>
            </a:r>
            <a:r>
              <a:rPr sz="900" spc="-5" dirty="0">
                <a:solidFill>
                  <a:srgbClr val="666666"/>
                </a:solidFill>
                <a:latin typeface="Arial MT"/>
                <a:cs typeface="Arial MT"/>
              </a:rPr>
              <a:t> </a:t>
            </a:r>
            <a:r>
              <a:rPr sz="900" dirty="0">
                <a:solidFill>
                  <a:srgbClr val="666666"/>
                </a:solidFill>
                <a:latin typeface="Arial MT"/>
                <a:cs typeface="Arial MT"/>
              </a:rPr>
              <a:t>for</a:t>
            </a:r>
            <a:r>
              <a:rPr sz="900" spc="-20" dirty="0">
                <a:solidFill>
                  <a:srgbClr val="666666"/>
                </a:solidFill>
                <a:latin typeface="Arial MT"/>
                <a:cs typeface="Arial MT"/>
              </a:rPr>
              <a:t> </a:t>
            </a:r>
            <a:r>
              <a:rPr sz="1000" dirty="0">
                <a:solidFill>
                  <a:srgbClr val="00AF50"/>
                </a:solidFill>
                <a:latin typeface="Arial MT"/>
                <a:cs typeface="Arial MT"/>
              </a:rPr>
              <a:t>RAININ </a:t>
            </a:r>
            <a:r>
              <a:rPr sz="1000" spc="-10" dirty="0">
                <a:solidFill>
                  <a:srgbClr val="00AF50"/>
                </a:solidFill>
                <a:latin typeface="Arial MT"/>
                <a:cs typeface="Arial MT"/>
              </a:rPr>
              <a:t>brand</a:t>
            </a:r>
            <a:endParaRPr sz="1000" dirty="0">
              <a:latin typeface="Arial MT"/>
              <a:cs typeface="Arial MT"/>
            </a:endParaRPr>
          </a:p>
          <a:p>
            <a:pPr marL="12700" marR="5080">
              <a:lnSpc>
                <a:spcPct val="147800"/>
              </a:lnSpc>
              <a:spcBef>
                <a:spcPts val="775"/>
              </a:spcBef>
            </a:pPr>
            <a:r>
              <a:rPr sz="900" dirty="0">
                <a:latin typeface="Arial MT"/>
                <a:cs typeface="Arial MT"/>
              </a:rPr>
              <a:t>Pipette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pipette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Tips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are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disposable,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adaptive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pipette</a:t>
            </a:r>
            <a:r>
              <a:rPr sz="900" spc="-3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Tips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for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accurate,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and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consistent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transfer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of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small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amounts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of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liquid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in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variety </a:t>
            </a:r>
            <a:r>
              <a:rPr sz="900" dirty="0">
                <a:latin typeface="Arial MT"/>
                <a:cs typeface="Arial MT"/>
              </a:rPr>
              <a:t>of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research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applications.</a:t>
            </a:r>
            <a:endParaRPr sz="900" dirty="0">
              <a:latin typeface="Arial MT"/>
              <a:cs typeface="Arial MT"/>
            </a:endParaRPr>
          </a:p>
          <a:p>
            <a:pPr marL="12700" marR="114300">
              <a:lnSpc>
                <a:spcPct val="147800"/>
              </a:lnSpc>
              <a:spcBef>
                <a:spcPts val="10"/>
              </a:spcBef>
            </a:pPr>
            <a:r>
              <a:rPr lang="en-IN" sz="900" dirty="0">
                <a:latin typeface="Arial MT"/>
                <a:cs typeface="Arial MT"/>
              </a:rPr>
              <a:t>DARSUN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column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pipette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heads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are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made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of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medical-</a:t>
            </a:r>
            <a:r>
              <a:rPr sz="900" dirty="0">
                <a:latin typeface="Arial MT"/>
                <a:cs typeface="Arial MT"/>
              </a:rPr>
              <a:t>grade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polypropylene,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high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temperature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sterilizable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and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chemically</a:t>
            </a:r>
            <a:r>
              <a:rPr sz="900" spc="-3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stable.</a:t>
            </a:r>
            <a:r>
              <a:rPr sz="900" spc="-25" dirty="0">
                <a:latin typeface="Arial MT"/>
                <a:cs typeface="Arial MT"/>
              </a:rPr>
              <a:t> The </a:t>
            </a:r>
            <a:r>
              <a:rPr sz="900" dirty="0">
                <a:latin typeface="Arial MT"/>
                <a:cs typeface="Arial MT"/>
              </a:rPr>
              <a:t>connector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has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cylindrical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design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that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perfectly</a:t>
            </a:r>
            <a:r>
              <a:rPr sz="900" spc="-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matches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pipettes</a:t>
            </a:r>
            <a:r>
              <a:rPr sz="900" spc="-3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designed</a:t>
            </a:r>
            <a:r>
              <a:rPr sz="900" spc="-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with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light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touch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Tip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LTS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system.</a:t>
            </a:r>
            <a:endParaRPr sz="900" dirty="0">
              <a:latin typeface="Arial MT"/>
              <a:cs typeface="Arial MT"/>
            </a:endParaRPr>
          </a:p>
          <a:p>
            <a:pPr marL="12700" marR="208279">
              <a:lnSpc>
                <a:spcPts val="1610"/>
              </a:lnSpc>
              <a:spcBef>
                <a:spcPts val="85"/>
              </a:spcBef>
            </a:pPr>
            <a:r>
              <a:rPr sz="900" dirty="0">
                <a:latin typeface="Arial MT"/>
                <a:cs typeface="Arial MT"/>
              </a:rPr>
              <a:t>For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more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effective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prevention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of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cross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contamination,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pipette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tips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with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filter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elements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are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provided.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The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filter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element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is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made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spc="-25" dirty="0">
                <a:latin typeface="Arial MT"/>
                <a:cs typeface="Arial MT"/>
              </a:rPr>
              <a:t>of </a:t>
            </a:r>
            <a:r>
              <a:rPr sz="900" dirty="0">
                <a:latin typeface="Arial MT"/>
                <a:cs typeface="Arial MT"/>
              </a:rPr>
              <a:t>sintered</a:t>
            </a:r>
            <a:r>
              <a:rPr sz="900" spc="-3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high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density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polyethylene</a:t>
            </a:r>
            <a:r>
              <a:rPr sz="900" spc="-3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particles</a:t>
            </a:r>
            <a:r>
              <a:rPr sz="900" spc="-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to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block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the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mist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and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protect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the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pipette</a:t>
            </a:r>
            <a:r>
              <a:rPr sz="900" spc="-3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from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contamination.</a:t>
            </a:r>
            <a:endParaRPr sz="900" dirty="0">
              <a:latin typeface="Arial MT"/>
              <a:cs typeface="Arial MT"/>
            </a:endParaRPr>
          </a:p>
        </p:txBody>
      </p:sp>
      <p:sp>
        <p:nvSpPr>
          <p:cNvPr id="11" name="object 6">
            <a:extLst>
              <a:ext uri="{FF2B5EF4-FFF2-40B4-BE49-F238E27FC236}">
                <a16:creationId xmlns:a16="http://schemas.microsoft.com/office/drawing/2014/main" id="{D7E7E46B-61FE-BA07-EBAA-6BF791407B45}"/>
              </a:ext>
            </a:extLst>
          </p:cNvPr>
          <p:cNvSpPr txBox="1"/>
          <p:nvPr/>
        </p:nvSpPr>
        <p:spPr>
          <a:xfrm>
            <a:off x="5607050" y="1016571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842125" cy="291465"/>
          </a:xfrm>
          <a:custGeom>
            <a:avLst/>
            <a:gdLst/>
            <a:ahLst/>
            <a:cxnLst/>
            <a:rect l="l" t="t" r="r" b="b"/>
            <a:pathLst>
              <a:path w="6842125" h="291465">
                <a:moveTo>
                  <a:pt x="684212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842125" y="0"/>
                </a:lnTo>
                <a:lnTo>
                  <a:pt x="684212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50564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49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8470" y="544806"/>
            <a:ext cx="639254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Arial MT"/>
                <a:cs typeface="Arial MT"/>
              </a:rPr>
              <a:t>In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order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to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meet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the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needs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of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different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customers,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we</a:t>
            </a:r>
            <a:r>
              <a:rPr sz="900" spc="-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provide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four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packaging</a:t>
            </a:r>
            <a:r>
              <a:rPr sz="900" spc="-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methods: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bag,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box,</a:t>
            </a:r>
            <a:r>
              <a:rPr sz="900" spc="-1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filter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cartridge</a:t>
            </a:r>
            <a:r>
              <a:rPr sz="900" spc="-20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box</a:t>
            </a:r>
            <a:r>
              <a:rPr sz="900" spc="-15" dirty="0">
                <a:latin typeface="Arial MT"/>
                <a:cs typeface="Arial MT"/>
              </a:rPr>
              <a:t> </a:t>
            </a:r>
            <a:r>
              <a:rPr sz="900" dirty="0">
                <a:latin typeface="Arial MT"/>
                <a:cs typeface="Arial MT"/>
              </a:rPr>
              <a:t>and</a:t>
            </a:r>
            <a:r>
              <a:rPr sz="900" spc="-2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stack.</a:t>
            </a:r>
            <a:endParaRPr sz="9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8620" y="758825"/>
          <a:ext cx="6642100" cy="1205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8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137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002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1955"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  <a:tabLst>
                          <a:tab pos="1496060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Tips；Bulk，RNase/DNase-free，Human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DNA-free，Non-pyrogenic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LTS-1250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1000ul；Bulk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8620" y="2167890"/>
          <a:ext cx="6642734" cy="1206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8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3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08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59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  <a:tabLst>
                          <a:tab pos="1496060" algn="l"/>
                          <a:tab pos="4794250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™pipette</a:t>
                      </a: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Tips；Rack；Sterile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RNase/DNase-free，Human</a:t>
                      </a:r>
                      <a:r>
                        <a:rPr sz="900" spc="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DNA-free，Non-pyrogenic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20ul；Sterile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,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9753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200ul；Sterile,</a:t>
                      </a:r>
                      <a:r>
                        <a:rPr sz="900" spc="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9753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300ul；Sterile,</a:t>
                      </a:r>
                      <a:r>
                        <a:rPr sz="900" spc="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9753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1000ul；Sterile,</a:t>
                      </a:r>
                      <a:r>
                        <a:rPr sz="900" spc="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9753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8620" y="3576955"/>
          <a:ext cx="6642734" cy="2009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93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56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676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59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  <a:tabLst>
                          <a:tab pos="1497965" algn="l"/>
                          <a:tab pos="4798695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™Filter</a:t>
                      </a:r>
                      <a:r>
                        <a:rPr sz="900" spc="8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7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Tips；Sterile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RNase/DNase-free，Human</a:t>
                      </a:r>
                      <a:r>
                        <a:rPr sz="900" spc="8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DNA-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free，Non-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pyrogenic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LTS-1250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1000ul；Bulk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20ul；Sterile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,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200ul；Sterile,</a:t>
                      </a:r>
                      <a:r>
                        <a:rPr sz="900" spc="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300ul；Sterile,</a:t>
                      </a:r>
                      <a:r>
                        <a:rPr sz="900" spc="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96pcs/Box；4880Pcs/Cs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637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LTS-1250-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1000ul；Sterile,</a:t>
                      </a:r>
                      <a:r>
                        <a:rPr sz="900" spc="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Rack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02361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96pcs/Box；2880Pcs/Cs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8620" y="5791200"/>
          <a:ext cx="6700520" cy="1206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40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602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000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195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0"/>
                        </a:spcBef>
                        <a:tabLst>
                          <a:tab pos="1508125" algn="l"/>
                          <a:tab pos="4838065" algn="l"/>
                        </a:tabLst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Refill</a:t>
                      </a:r>
                      <a:r>
                        <a:rPr sz="900" spc="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Tips；Sterile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RNase/DNase-free，Human</a:t>
                      </a:r>
                      <a:r>
                        <a:rPr sz="900" spc="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DNA-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free，Non-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pyrogenic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10ul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、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20ul；Sterile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,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Refill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785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960Pcs/Rack；10Rack/Cs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200ul；Sterile,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Refill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785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960Pcs/Rack；10Rack/Cs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300ul；Sterile,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Refill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912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768Pcs/Rack；10Rack/Cs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LTS-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1000ul；Sterile,</a:t>
                      </a:r>
                      <a:r>
                        <a:rPr sz="900" spc="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Refill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9120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768Pcs/Rack；10Rack/Cs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7330237"/>
            <a:ext cx="6004560" cy="655320"/>
          </a:xfrm>
          <a:prstGeom prst="rect">
            <a:avLst/>
          </a:prstGeom>
        </p:spPr>
        <p:txBody>
          <a:bodyPr vert="horz" wrap="square" lIns="0" tIns="622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lang="en-IN" sz="1400" dirty="0">
                <a:latin typeface="Arial MT"/>
                <a:cs typeface="Arial MT"/>
              </a:rPr>
              <a:t>DARSUN</a:t>
            </a:r>
            <a:r>
              <a:rPr sz="1400" dirty="0">
                <a:latin typeface="Microsoft YaHei Light"/>
                <a:cs typeface="Microsoft YaHei Light"/>
              </a:rPr>
              <a:t>™</a:t>
            </a:r>
            <a:r>
              <a:rPr sz="1400" spc="150" dirty="0">
                <a:latin typeface="Microsoft YaHei Light"/>
                <a:cs typeface="Microsoft YaHei Light"/>
              </a:rPr>
              <a:t> </a:t>
            </a:r>
            <a:r>
              <a:rPr sz="1400" dirty="0">
                <a:latin typeface="Arial MT"/>
                <a:cs typeface="Arial MT"/>
              </a:rPr>
              <a:t>Reagent</a:t>
            </a:r>
            <a:r>
              <a:rPr sz="1400" spc="-80" dirty="0">
                <a:latin typeface="Arial MT"/>
                <a:cs typeface="Arial MT"/>
              </a:rPr>
              <a:t> </a:t>
            </a:r>
            <a:r>
              <a:rPr sz="1400" spc="-10" dirty="0">
                <a:latin typeface="Arial MT"/>
                <a:cs typeface="Arial MT"/>
              </a:rPr>
              <a:t>Reservoirs</a:t>
            </a:r>
            <a:endParaRPr sz="1400" dirty="0">
              <a:latin typeface="Arial MT"/>
              <a:cs typeface="Arial MT"/>
            </a:endParaRPr>
          </a:p>
          <a:p>
            <a:pPr marL="227329" indent="-214629">
              <a:lnSpc>
                <a:spcPct val="100000"/>
              </a:lnSpc>
              <a:spcBef>
                <a:spcPts val="24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Suitable </a:t>
            </a:r>
            <a:r>
              <a:rPr sz="900" dirty="0">
                <a:latin typeface="Microsoft YaHei Light"/>
                <a:cs typeface="Microsoft YaHei Light"/>
              </a:rPr>
              <a:t>for </a:t>
            </a:r>
            <a:r>
              <a:rPr sz="900" spc="-10" dirty="0">
                <a:latin typeface="Microsoft YaHei Light"/>
                <a:cs typeface="Microsoft YaHei Light"/>
              </a:rPr>
              <a:t>8-</a:t>
            </a:r>
            <a:r>
              <a:rPr sz="900" spc="-20" dirty="0">
                <a:latin typeface="Microsoft YaHei Light"/>
                <a:cs typeface="Microsoft YaHei Light"/>
              </a:rPr>
              <a:t>channel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 </a:t>
            </a:r>
            <a:r>
              <a:rPr sz="900" spc="-20" dirty="0">
                <a:latin typeface="Microsoft YaHei Light"/>
                <a:cs typeface="Microsoft YaHei Light"/>
              </a:rPr>
              <a:t>12-channel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pipette </a:t>
            </a:r>
            <a:r>
              <a:rPr sz="900" dirty="0">
                <a:latin typeface="Microsoft YaHei Light"/>
                <a:cs typeface="Microsoft YaHei Light"/>
              </a:rPr>
              <a:t>or </a:t>
            </a:r>
            <a:r>
              <a:rPr sz="900" spc="-10" dirty="0">
                <a:latin typeface="Microsoft YaHei Light"/>
                <a:cs typeface="Microsoft YaHei Light"/>
              </a:rPr>
              <a:t>8-</a:t>
            </a:r>
            <a:r>
              <a:rPr sz="900" spc="-20" dirty="0">
                <a:latin typeface="Microsoft YaHei Light"/>
                <a:cs typeface="Microsoft YaHei Light"/>
              </a:rPr>
              <a:t>channel,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12-</a:t>
            </a:r>
            <a:r>
              <a:rPr sz="900" spc="-10" dirty="0">
                <a:latin typeface="Microsoft YaHei Light"/>
                <a:cs typeface="Microsoft YaHei Light"/>
              </a:rPr>
              <a:t>channel,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96-hole,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384-</a:t>
            </a:r>
            <a:r>
              <a:rPr sz="900" spc="-10" dirty="0">
                <a:latin typeface="Microsoft YaHei Light"/>
                <a:cs typeface="Microsoft YaHei Light"/>
              </a:rPr>
              <a:t>hole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automatic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pipette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station;</a:t>
            </a:r>
            <a:endParaRPr sz="900" dirty="0">
              <a:latin typeface="Microsoft YaHei Light"/>
              <a:cs typeface="Microsoft YaHei Light"/>
            </a:endParaRPr>
          </a:p>
          <a:p>
            <a:pPr marL="227329" indent="-214629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Low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residue,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 </a:t>
            </a:r>
            <a:r>
              <a:rPr sz="900" spc="-10" dirty="0">
                <a:latin typeface="Microsoft YaHei Light"/>
                <a:cs typeface="Microsoft YaHei Light"/>
              </a:rPr>
              <a:t>metal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content,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temperature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autoclave </a:t>
            </a: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5572" y="8006080"/>
          <a:ext cx="5150485" cy="1849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90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01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79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SLG08-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tanks;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20ml/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SLG08-20-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tanks;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20ml/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tanks;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14ml/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14-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tanks;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14ml/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channel；Sterile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SLG96-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hole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tank;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195ml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SLG96-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195-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hole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tank;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195ml;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SLG384-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185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384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hole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tank;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185ml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SLG384-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185-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384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hole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tank;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185ml;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02393" y="8229373"/>
            <a:ext cx="1658662" cy="1165539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3C03B552-4844-F976-0284-2DD8E734A849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86410" y="10088628"/>
            <a:ext cx="6784340" cy="291465"/>
          </a:xfrm>
          <a:custGeom>
            <a:avLst/>
            <a:gdLst/>
            <a:ahLst/>
            <a:cxnLst/>
            <a:rect l="l" t="t" r="r" b="b"/>
            <a:pathLst>
              <a:path w="6784340" h="291465">
                <a:moveTo>
                  <a:pt x="6784340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4340" y="0"/>
                </a:lnTo>
                <a:lnTo>
                  <a:pt x="6784340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528955"/>
            <a:ext cx="221488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Pipettor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tip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fitting</a:t>
            </a:r>
            <a:r>
              <a:rPr sz="1200" spc="-6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table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7350" y="743585"/>
          <a:ext cx="6762113" cy="89090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7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0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3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75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70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327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9535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070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501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Pipette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brand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85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Gilson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27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Eppendorf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Thermo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Brand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Rainin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397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common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Sartorius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DragonLab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05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AT-N5000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verified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AT-N10000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verified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AT-200-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AT-300-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05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AT-N5000-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verified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AT-N10000-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verified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4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ATF-200-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06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05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ATF-N5000-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33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16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verified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ATF-N10000-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verified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47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463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AT-200-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270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711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AT-1250-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1435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780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11" name="object 6">
            <a:extLst>
              <a:ext uri="{FF2B5EF4-FFF2-40B4-BE49-F238E27FC236}">
                <a16:creationId xmlns:a16="http://schemas.microsoft.com/office/drawing/2014/main" id="{DD5B1801-940A-5CA5-AB4F-D72D3349B630}"/>
              </a:ext>
            </a:extLst>
          </p:cNvPr>
          <p:cNvSpPr txBox="1"/>
          <p:nvPr/>
        </p:nvSpPr>
        <p:spPr>
          <a:xfrm>
            <a:off x="5683250" y="10104234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34099"/>
            <a:ext cx="8128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51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12648"/>
            <a:ext cx="6633972" cy="9387840"/>
          </a:xfrm>
          <a:prstGeom prst="rect">
            <a:avLst/>
          </a:prstGeom>
        </p:spPr>
      </p:pic>
      <p:sp>
        <p:nvSpPr>
          <p:cNvPr id="9" name="object 6">
            <a:extLst>
              <a:ext uri="{FF2B5EF4-FFF2-40B4-BE49-F238E27FC236}">
                <a16:creationId xmlns:a16="http://schemas.microsoft.com/office/drawing/2014/main" id="{89173901-46BB-0B8C-4C0B-CBAB94FC81B8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486283"/>
            <a:ext cx="4621530" cy="1410970"/>
          </a:xfrm>
          <a:prstGeom prst="rect">
            <a:avLst/>
          </a:prstGeom>
        </p:spPr>
        <p:txBody>
          <a:bodyPr vert="horz" wrap="square" lIns="0" tIns="5524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Elisa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plate/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Clear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Flat-</a:t>
            </a:r>
            <a:r>
              <a:rPr sz="1200" dirty="0">
                <a:latin typeface="Arial MT"/>
                <a:cs typeface="Arial MT"/>
              </a:rPr>
              <a:t>Bottom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Immuno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96-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Plates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20000"/>
              </a:lnSpc>
              <a:spcBef>
                <a:spcPts val="35"/>
              </a:spcBef>
            </a:pPr>
            <a:r>
              <a:rPr sz="900" spc="-10" dirty="0">
                <a:latin typeface="Times New Roman"/>
                <a:cs typeface="Times New Roman"/>
              </a:rPr>
              <a:t>Clear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quantitative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qualitative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solid-phase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immunoassay 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combination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assay. Clear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polystyrene</a:t>
            </a:r>
            <a:endParaRPr sz="900" dirty="0">
              <a:latin typeface="Times New Roman"/>
              <a:cs typeface="Times New Roman"/>
            </a:endParaRPr>
          </a:p>
          <a:p>
            <a:pPr marL="12700" marR="2605405">
              <a:lnSpc>
                <a:spcPts val="1310"/>
              </a:lnSpc>
              <a:spcBef>
                <a:spcPts val="70"/>
              </a:spcBef>
            </a:pPr>
            <a:r>
              <a:rPr sz="900" spc="-10" dirty="0">
                <a:latin typeface="Times New Roman"/>
                <a:cs typeface="Times New Roman"/>
              </a:rPr>
              <a:t>Choice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four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surfaces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optimal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binding </a:t>
            </a:r>
            <a:r>
              <a:rPr sz="900" spc="-20" dirty="0">
                <a:latin typeface="Times New Roman"/>
                <a:cs typeface="Times New Roman"/>
              </a:rPr>
              <a:t>Alphanumerically</a:t>
            </a:r>
            <a:r>
              <a:rPr sz="900" spc="-10" dirty="0">
                <a:latin typeface="Times New Roman"/>
                <a:cs typeface="Times New Roman"/>
              </a:rPr>
              <a:t> labeled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rows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columns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black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fluorescence immunoassay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combination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assay.</a:t>
            </a:r>
            <a:endParaRPr sz="900" dirty="0">
              <a:latin typeface="Times New Roman"/>
              <a:cs typeface="Times New Roman"/>
            </a:endParaRPr>
          </a:p>
          <a:p>
            <a:pPr marL="12700" marR="1320165">
              <a:lnSpc>
                <a:spcPts val="1310"/>
              </a:lnSpc>
              <a:spcBef>
                <a:spcPts val="70"/>
              </a:spcBef>
            </a:pP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white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self-luminescence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chemiluminescence; Suitable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most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standard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equipment</a:t>
            </a:r>
            <a:endParaRPr sz="900" dirty="0">
              <a:latin typeface="Times New Roman"/>
              <a:cs typeface="Times New Roman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1912620"/>
            <a:ext cx="1257300" cy="941831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70888" y="1912620"/>
            <a:ext cx="1264920" cy="950976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02864" y="1912620"/>
            <a:ext cx="1271015" cy="95250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434840" y="1912620"/>
            <a:ext cx="1261872" cy="946403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768340" y="1912620"/>
            <a:ext cx="1263395" cy="947927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444500" y="2857626"/>
            <a:ext cx="6660515" cy="118554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Microsoft YaHei Light"/>
                <a:cs typeface="Microsoft YaHei Light"/>
              </a:rPr>
              <a:t>™</a:t>
            </a:r>
            <a:r>
              <a:rPr sz="900" spc="114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Elisa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There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three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levels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adsorption：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405765">
              <a:lnSpc>
                <a:spcPct val="111100"/>
              </a:lnSpc>
              <a:spcBef>
                <a:spcPts val="200"/>
              </a:spcBef>
            </a:pPr>
            <a:r>
              <a:rPr sz="900" spc="-10" dirty="0">
                <a:latin typeface="Times New Roman"/>
                <a:cs typeface="Times New Roman"/>
              </a:rPr>
              <a:t>Low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binding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power: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preferentially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binding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molecules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containing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significant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hydrophobic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regions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(lipids,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lipoproteins,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large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proteins) </a:t>
            </a:r>
            <a:r>
              <a:rPr sz="900" spc="-20" dirty="0">
                <a:latin typeface="Times New Roman"/>
                <a:cs typeface="Times New Roman"/>
              </a:rPr>
              <a:t>Intermediate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binding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power: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Binding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biomolecules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hydrophilic/hydrophobic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properties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(medium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large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proteins,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immunoglobulins, albumin)</a:t>
            </a:r>
            <a:endParaRPr sz="900" dirty="0">
              <a:latin typeface="Times New Roman"/>
              <a:cs typeface="Times New Roman"/>
            </a:endParaRPr>
          </a:p>
          <a:p>
            <a:pPr marL="12700" marR="5080">
              <a:lnSpc>
                <a:spcPct val="111100"/>
              </a:lnSpc>
            </a:pPr>
            <a:r>
              <a:rPr sz="900" spc="-10" dirty="0">
                <a:latin typeface="Times New Roman"/>
                <a:cs typeface="Times New Roman"/>
              </a:rPr>
              <a:t>High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binding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power:</a:t>
            </a:r>
            <a:r>
              <a:rPr sz="900" spc="-20" dirty="0">
                <a:latin typeface="Times New Roman"/>
                <a:cs typeface="Times New Roman"/>
              </a:rPr>
              <a:t> Preference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biomolecules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hydrophilic/hydrophobic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properties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(small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large proteins,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immunoglobulins,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albumin,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LPS, </a:t>
            </a:r>
            <a:r>
              <a:rPr sz="900" spc="-10" dirty="0">
                <a:latin typeface="Times New Roman"/>
                <a:cs typeface="Times New Roman"/>
              </a:rPr>
              <a:t>proteins)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Immunoplate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Plate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type(96well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plate)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90525" y="4043045"/>
          <a:ext cx="6637020" cy="14382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8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124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96I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Clear；Medium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Clear；High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96I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White；Medium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White；High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96I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Black；Medium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Black；High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444500" y="5481955"/>
            <a:ext cx="3105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Immunoplate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Strip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Single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Well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390525" y="5691505"/>
          <a:ext cx="6637019" cy="1030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8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13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51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Clear；Medium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C-bottom,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Clear；High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White；Medium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C-bottom,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White；High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444500" y="6688963"/>
            <a:ext cx="2591308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Immunoplate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Strip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8-</a:t>
            </a:r>
            <a:r>
              <a:rPr sz="1200" spc="-20" dirty="0">
                <a:latin typeface="Arial MT"/>
                <a:cs typeface="Arial MT"/>
              </a:rPr>
              <a:t>Well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390525" y="6885305"/>
          <a:ext cx="6636384" cy="1438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47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991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424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Clear；Medium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Clear；High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White；Medium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White；High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Black；Medium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Black；High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444499" y="8292211"/>
            <a:ext cx="277050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Immunoplate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Strip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12-</a:t>
            </a:r>
            <a:r>
              <a:rPr sz="1200" spc="-20" dirty="0">
                <a:latin typeface="Arial MT"/>
                <a:cs typeface="Arial MT"/>
              </a:rPr>
              <a:t>Well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390525" y="8488045"/>
          <a:ext cx="6635750" cy="14382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6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239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Clear；Medium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Clear；High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1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1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White；Medium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PW06-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12SD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White；High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Black；Medium</a:t>
                      </a:r>
                      <a:r>
                        <a:rPr sz="900" spc="-1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12SD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Black；High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binding</a:t>
                      </a:r>
                      <a:r>
                        <a:rPr sz="900" spc="-5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force;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F-bottom,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85.4*127.6*14.4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3" name="object 6">
            <a:extLst>
              <a:ext uri="{FF2B5EF4-FFF2-40B4-BE49-F238E27FC236}">
                <a16:creationId xmlns:a16="http://schemas.microsoft.com/office/drawing/2014/main" id="{B28351FD-DEC1-4D34-548E-AB5D609FDB0C}"/>
              </a:ext>
            </a:extLst>
          </p:cNvPr>
          <p:cNvSpPr txBox="1"/>
          <p:nvPr/>
        </p:nvSpPr>
        <p:spPr>
          <a:xfrm>
            <a:off x="5503417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73050"/>
            <a:chOff x="387350" y="142875"/>
            <a:chExt cx="6883400" cy="273050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873125" cy="273050"/>
            </a:xfrm>
            <a:custGeom>
              <a:avLst/>
              <a:gdLst/>
              <a:ahLst/>
              <a:cxnLst/>
              <a:rect l="l" t="t" r="r" b="b"/>
              <a:pathLst>
                <a:path w="873125" h="273050">
                  <a:moveTo>
                    <a:pt x="873125" y="273050"/>
                  </a:moveTo>
                  <a:lnTo>
                    <a:pt x="0" y="273050"/>
                  </a:lnTo>
                  <a:lnTo>
                    <a:pt x="0" y="0"/>
                  </a:lnTo>
                  <a:lnTo>
                    <a:pt x="873125" y="0"/>
                  </a:lnTo>
                  <a:lnTo>
                    <a:pt x="873125" y="273050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57300" y="142875"/>
              <a:ext cx="6013450" cy="273050"/>
            </a:xfrm>
            <a:custGeom>
              <a:avLst/>
              <a:gdLst/>
              <a:ahLst/>
              <a:cxnLst/>
              <a:rect l="l" t="t" r="r" b="b"/>
              <a:pathLst>
                <a:path w="6013450" h="273050">
                  <a:moveTo>
                    <a:pt x="6013450" y="273050"/>
                  </a:moveTo>
                  <a:lnTo>
                    <a:pt x="0" y="273050"/>
                  </a:lnTo>
                  <a:lnTo>
                    <a:pt x="0" y="0"/>
                  </a:lnTo>
                  <a:lnTo>
                    <a:pt x="6013450" y="0"/>
                  </a:lnTo>
                  <a:lnTo>
                    <a:pt x="6013450" y="273050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44500" y="134099"/>
            <a:ext cx="6642734" cy="193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3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Deep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Plate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/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storage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plate</a:t>
            </a:r>
            <a:endParaRPr sz="1200" dirty="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 dirty="0">
              <a:latin typeface="Arial MT"/>
              <a:cs typeface="Arial MT"/>
            </a:endParaRPr>
          </a:p>
          <a:p>
            <a:pPr marL="12700" algn="just">
              <a:lnSpc>
                <a:spcPct val="100000"/>
              </a:lnSpc>
            </a:pPr>
            <a:r>
              <a:rPr lang="en-IN" sz="900" dirty="0">
                <a:latin typeface="Times New Roman"/>
                <a:cs typeface="Times New Roman"/>
              </a:rPr>
              <a:t>DARSUN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also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dedicated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developing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manufacturing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various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products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 sample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storage.</a:t>
            </a:r>
            <a:endParaRPr sz="900" dirty="0">
              <a:latin typeface="Times New Roman"/>
              <a:cs typeface="Times New Roman"/>
            </a:endParaRPr>
          </a:p>
          <a:p>
            <a:pPr marL="12700" marR="5080" indent="190500" algn="just">
              <a:lnSpc>
                <a:spcPct val="138900"/>
              </a:lnSpc>
              <a:spcBef>
                <a:spcPts val="204"/>
              </a:spcBef>
            </a:pPr>
            <a:r>
              <a:rPr lang="en-IN" sz="900" dirty="0">
                <a:latin typeface="Times New Roman"/>
                <a:cs typeface="Times New Roman"/>
              </a:rPr>
              <a:t>DARSUN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Deep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Plates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suitable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various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experiments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field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biology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such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HTS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applicable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assay,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sample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storage,cellcultu </a:t>
            </a:r>
            <a:r>
              <a:rPr sz="900" dirty="0">
                <a:latin typeface="Times New Roman"/>
                <a:cs typeface="Times New Roman"/>
              </a:rPr>
              <a:t>re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more.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Deep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Plates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which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made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quality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polypropylene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display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high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chemical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resistance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most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polarorganic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solvents,</a:t>
            </a:r>
            <a:r>
              <a:rPr sz="900" spc="-25" dirty="0">
                <a:latin typeface="Times New Roman"/>
                <a:cs typeface="Times New Roman"/>
              </a:rPr>
              <a:t> aci</a:t>
            </a:r>
            <a:r>
              <a:rPr sz="900" dirty="0">
                <a:latin typeface="Times New Roman"/>
                <a:cs typeface="Times New Roman"/>
              </a:rPr>
              <a:t> 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weak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bases.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Deep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Plates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designed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numbers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alphabets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top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allow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easysampling</a:t>
            </a:r>
            <a:endParaRPr sz="900" dirty="0">
              <a:latin typeface="Times New Roman"/>
              <a:cs typeface="Times New Roman"/>
            </a:endParaRPr>
          </a:p>
          <a:p>
            <a:pPr marL="12700" marR="459105" indent="190500" algn="just">
              <a:lnSpc>
                <a:spcPct val="138900"/>
              </a:lnSpc>
              <a:spcBef>
                <a:spcPts val="200"/>
              </a:spcBef>
            </a:pPr>
            <a:r>
              <a:rPr sz="900" dirty="0">
                <a:latin typeface="Times New Roman"/>
                <a:cs typeface="Times New Roman"/>
              </a:rPr>
              <a:t>Applicable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to: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KingFisher,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Tianlong,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Huada,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Aikang,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Kehua,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Shengxiang,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Da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'an,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Capp,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Zhijiang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Biology,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ABI,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Roche,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Beckman, </a:t>
            </a:r>
            <a:r>
              <a:rPr sz="900" dirty="0">
                <a:latin typeface="Times New Roman"/>
                <a:cs typeface="Times New Roman"/>
              </a:rPr>
              <a:t>Eppendorf,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Bori,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Qingdao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Lubo,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Hangzhou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Youning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other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models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24100" y="3729228"/>
            <a:ext cx="1818131" cy="1363980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65676" y="3707892"/>
            <a:ext cx="1821179" cy="1367027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444500" y="2072766"/>
            <a:ext cx="2500630" cy="162560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228600" indent="-215900">
              <a:lnSpc>
                <a:spcPct val="100000"/>
              </a:lnSpc>
              <a:spcBef>
                <a:spcPts val="4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Easy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 </a:t>
            </a:r>
            <a:r>
              <a:rPr sz="900" spc="-20" dirty="0">
                <a:latin typeface="Times New Roman"/>
                <a:cs typeface="Times New Roman"/>
              </a:rPr>
              <a:t>transport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storage,layered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(stacking)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multi-channel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pipette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automaticequipment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Numeric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labeling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20" dirty="0">
                <a:latin typeface="Times New Roman"/>
                <a:cs typeface="Times New Roman"/>
              </a:rPr>
              <a:t>Available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at</a:t>
            </a:r>
            <a:r>
              <a:rPr sz="900" spc="-10" dirty="0">
                <a:latin typeface="Times New Roman"/>
                <a:cs typeface="Times New Roman"/>
              </a:rPr>
              <a:t> -80~121C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2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pyrogenic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20" dirty="0">
                <a:latin typeface="Times New Roman"/>
                <a:cs typeface="Times New Roman"/>
              </a:rPr>
              <a:t>DNase/RNase-free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Human </a:t>
            </a:r>
            <a:r>
              <a:rPr sz="900" spc="-20" dirty="0">
                <a:latin typeface="Times New Roman"/>
                <a:cs typeface="Times New Roman"/>
              </a:rPr>
              <a:t>DNA-free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Autoclavable;</a:t>
            </a:r>
            <a:endParaRPr sz="900">
              <a:latin typeface="Times New Roman"/>
              <a:cs typeface="Times New Roman"/>
            </a:endParaRPr>
          </a:p>
          <a:p>
            <a:pPr marL="228600" indent="-215900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28600" algn="l"/>
              </a:tabLst>
            </a:pPr>
            <a:r>
              <a:rPr sz="900" spc="-10" dirty="0">
                <a:latin typeface="Times New Roman"/>
                <a:cs typeface="Times New Roman"/>
              </a:rPr>
              <a:t>Little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residue,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metal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content;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02455" y="2072766"/>
            <a:ext cx="3129915" cy="162560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42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Max.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RCF: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4000g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x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50" dirty="0">
                <a:latin typeface="Times New Roman"/>
                <a:cs typeface="Times New Roman"/>
              </a:rPr>
              <a:t>g</a:t>
            </a:r>
            <a:endParaRPr sz="900">
              <a:latin typeface="Times New Roman"/>
              <a:cs typeface="Times New Roman"/>
            </a:endParaRPr>
          </a:p>
          <a:p>
            <a:pPr marL="227329" indent="-214629">
              <a:lnSpc>
                <a:spcPct val="100000"/>
              </a:lnSpc>
              <a:spcBef>
                <a:spcPts val="32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Times New Roman"/>
                <a:cs typeface="Times New Roman"/>
              </a:rPr>
              <a:t>Polypropylene</a:t>
            </a:r>
            <a:r>
              <a:rPr sz="900" spc="7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material;</a:t>
            </a:r>
            <a:endParaRPr sz="900">
              <a:latin typeface="Times New Roman"/>
              <a:cs typeface="Times New Roman"/>
            </a:endParaRPr>
          </a:p>
          <a:p>
            <a:pPr marL="227329" marR="215265" indent="-215265">
              <a:lnSpc>
                <a:spcPts val="1400"/>
              </a:lnSpc>
              <a:spcBef>
                <a:spcPts val="9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Good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stability;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Excellent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chemical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resistance,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withstand DMSO,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phenols,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chloroform,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inert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water</a:t>
            </a:r>
            <a:endParaRPr sz="900">
              <a:latin typeface="Times New Roman"/>
              <a:cs typeface="Times New Roman"/>
            </a:endParaRPr>
          </a:p>
          <a:p>
            <a:pPr marL="227329" marR="247015" indent="-215265">
              <a:lnSpc>
                <a:spcPts val="1390"/>
              </a:lnSpc>
              <a:spcBef>
                <a:spcPts val="15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20" dirty="0">
                <a:latin typeface="Times New Roman"/>
                <a:cs typeface="Times New Roman"/>
              </a:rPr>
              <a:t>96-</a:t>
            </a:r>
            <a:r>
              <a:rPr sz="900" spc="-10" dirty="0">
                <a:latin typeface="Times New Roman"/>
                <a:cs typeface="Times New Roman"/>
              </a:rPr>
              <a:t>well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2.2ml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can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10" dirty="0">
                <a:latin typeface="Times New Roman"/>
                <a:cs typeface="Times New Roman"/>
              </a:rPr>
              <a:t> used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magnetic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bead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extraction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kit, </a:t>
            </a: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for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nucleic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acid extraction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instrument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multiple</a:t>
            </a:r>
            <a:endParaRPr sz="900">
              <a:latin typeface="Times New Roman"/>
              <a:cs typeface="Times New Roman"/>
            </a:endParaRPr>
          </a:p>
          <a:p>
            <a:pPr marL="227329">
              <a:lnSpc>
                <a:spcPct val="100000"/>
              </a:lnSpc>
              <a:spcBef>
                <a:spcPts val="229"/>
              </a:spcBef>
            </a:pPr>
            <a:r>
              <a:rPr sz="900" spc="-10" dirty="0">
                <a:latin typeface="Times New Roman"/>
                <a:cs typeface="Times New Roman"/>
              </a:rPr>
              <a:t>manufacturers</a:t>
            </a:r>
            <a:endParaRPr sz="900">
              <a:latin typeface="Times New Roman"/>
              <a:cs typeface="Times New Roman"/>
            </a:endParaRPr>
          </a:p>
          <a:p>
            <a:pPr marL="227329" marR="5080" indent="-215265">
              <a:lnSpc>
                <a:spcPct val="128899"/>
              </a:lnSpc>
              <a:spcBef>
                <a:spcPts val="10"/>
              </a:spcBef>
              <a:buFont typeface="Wingdings"/>
              <a:buChar char=""/>
              <a:tabLst>
                <a:tab pos="227329" algn="l"/>
              </a:tabLst>
            </a:pPr>
            <a:r>
              <a:rPr sz="900" spc="-10" dirty="0">
                <a:latin typeface="Times New Roman"/>
                <a:cs typeface="Times New Roman"/>
              </a:rPr>
              <a:t>Can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choose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self-adhesive</a:t>
            </a:r>
            <a:r>
              <a:rPr sz="900" spc="-10" dirty="0">
                <a:latin typeface="Times New Roman"/>
                <a:cs typeface="Times New Roman"/>
              </a:rPr>
              <a:t> sealing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 film, silicone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sealing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pad, </a:t>
            </a:r>
            <a:r>
              <a:rPr sz="900" spc="-10" dirty="0">
                <a:latin typeface="Times New Roman"/>
                <a:cs typeface="Times New Roman"/>
              </a:rPr>
              <a:t>heat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sealing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film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three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sealing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sealing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methods</a:t>
            </a:r>
            <a:endParaRPr sz="900">
              <a:latin typeface="Times New Roman"/>
              <a:cs typeface="Times New Roman"/>
            </a:endParaRPr>
          </a:p>
        </p:txBody>
      </p:sp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57200" y="3715512"/>
            <a:ext cx="1753234" cy="1347216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444500" y="5073523"/>
            <a:ext cx="3821176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Square-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storage</a:t>
            </a:r>
            <a:r>
              <a:rPr sz="1200" spc="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plate/deep-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1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390525" y="5283200"/>
          <a:ext cx="5668010" cy="47072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9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556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531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Square-well；24-well；10ml；V-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Square-well；24-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well；10ml；Sterile,</a:t>
                      </a:r>
                      <a:r>
                        <a:rPr sz="900" spc="1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V-bottom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SBS48-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well；48-well；4.6ml；U-bottom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SBS48-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46-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well；48-well；4.6ml；U-bottom,</a:t>
                      </a:r>
                      <a:r>
                        <a:rPr sz="900" spc="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SBS96-G22-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I-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shaped</a:t>
                      </a:r>
                      <a:r>
                        <a:rPr sz="900" spc="1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,Square-well；96-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well；2.2ml；U-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SBS96-G22-U-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I-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shaped</a:t>
                      </a:r>
                      <a:r>
                        <a:rPr sz="900" spc="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,Square-well；96-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well；2.2ml；U-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6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SBS96-22-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well；2.2ml；U-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SBS96-22-U-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well；2.2ml；U-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7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SBS96-22-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well；2.2ml；V-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SBS96-22-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well；2.2ml；V-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6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SBS96-22-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well；96-well；2.2ml；Conical</a:t>
                      </a:r>
                      <a:r>
                        <a:rPr sz="900" spc="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SBS96-22-C-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well；96-well；2.2ml；Conical</a:t>
                      </a:r>
                      <a:r>
                        <a:rPr sz="900" spc="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SBS96-16-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well；1.6ml；U-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SBS96-16-U-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well；1.6ml；U-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7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SBS96-16-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well；1.6ml；V-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SBS96-16-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well；1.6ml；V-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6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SBS96-13-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well；1.0ml/1.3ml；U-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SBS96-13-U-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well；1.0ml/1.3ml；U-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2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well；96-well；500ul；Conical</a:t>
                      </a:r>
                      <a:r>
                        <a:rPr sz="900" spc="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SBS96-500-C-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well；96-well；500ul；Conical</a:t>
                      </a:r>
                      <a:r>
                        <a:rPr sz="900" spc="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SBS384-240-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Square-well；384-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well；240ul；Conical</a:t>
                      </a:r>
                      <a:r>
                        <a:rPr sz="900" spc="1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SBS384-240-V-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Square-well；384-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well；240ul；Conical</a:t>
                      </a:r>
                      <a:r>
                        <a:rPr sz="900" spc="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6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</a:tbl>
          </a:graphicData>
        </a:graphic>
      </p:graphicFrame>
      <p:pic>
        <p:nvPicPr>
          <p:cNvPr id="16" name="object 1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126479" y="5265420"/>
            <a:ext cx="1066800" cy="1644396"/>
          </a:xfrm>
          <a:prstGeom prst="rect">
            <a:avLst/>
          </a:prstGeom>
        </p:spPr>
      </p:pic>
      <p:sp>
        <p:nvSpPr>
          <p:cNvPr id="17" name="object 6">
            <a:extLst>
              <a:ext uri="{FF2B5EF4-FFF2-40B4-BE49-F238E27FC236}">
                <a16:creationId xmlns:a16="http://schemas.microsoft.com/office/drawing/2014/main" id="{1B2BC7B1-2368-1C6E-8CCB-04AF3C653CD3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05245" y="121920"/>
            <a:ext cx="80962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54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86984" y="1816608"/>
            <a:ext cx="1543812" cy="115824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44500" y="516763"/>
            <a:ext cx="349059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5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Round-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storage </a:t>
            </a:r>
            <a:r>
              <a:rPr sz="1200" spc="-10" dirty="0">
                <a:latin typeface="Arial MT"/>
                <a:cs typeface="Arial MT"/>
              </a:rPr>
              <a:t>plate/deep-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plate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90525" y="718185"/>
          <a:ext cx="5123815" cy="3070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7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657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109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SBC48-35-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well；48-well；3.5ml；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SBC48-35-U-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well；48-well；3.5ml；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U-bottom,</a:t>
                      </a:r>
                      <a:r>
                        <a:rPr sz="900" spc="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well；2.0ml；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SBC96-20-U-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well；2.0ml；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6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SBC96-12-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well；1.3ml；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SBC96-12-U-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well；1.3ml；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5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well；1.0ml；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SBC96-10-U-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well；1.0ml；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5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SBC96-10-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well；1.0ml；V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SBC96-10-V-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well；1.0ml；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5/PK；50/CS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SBC96-400-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well；400ul；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SBC96-400-U-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well；400ul；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U-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7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SBC96-360-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well；360ul；V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066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SBC96-360-V-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Round-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well；96-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well；360ul；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bottom,</a:t>
                      </a:r>
                      <a:r>
                        <a:rPr sz="900" spc="16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3736468"/>
            <a:ext cx="6305550" cy="622300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1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Seals,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Tapes,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and</a:t>
            </a:r>
            <a:r>
              <a:rPr sz="1200" spc="-20" dirty="0">
                <a:latin typeface="Arial MT"/>
                <a:cs typeface="Arial MT"/>
              </a:rPr>
              <a:t> Foils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26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Provide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three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kinds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sealing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plate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products: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silicone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sealing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self-adhesive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sealing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plate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sealing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plate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film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Silicone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sealing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pierced</a:t>
            </a:r>
            <a:endParaRPr sz="900" dirty="0">
              <a:latin typeface="Microsoft YaHei Light"/>
              <a:cs typeface="Microsoft YaHei Light"/>
            </a:endParaRPr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7200" y="4386072"/>
            <a:ext cx="1818132" cy="1363979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05455" y="4404360"/>
            <a:ext cx="2004060" cy="1336548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44211" y="4404360"/>
            <a:ext cx="2023872" cy="1348739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444500" y="5855335"/>
            <a:ext cx="24955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2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96-</a:t>
            </a:r>
            <a:r>
              <a:rPr sz="1200" dirty="0">
                <a:latin typeface="Arial MT"/>
                <a:cs typeface="Arial MT"/>
              </a:rPr>
              <a:t>Well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Cap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Mats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385572" y="6161405"/>
          <a:ext cx="5125085" cy="1644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8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24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24-well；Square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well；17.2x17.2mm，Autoclavable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48-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well；rectangle-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well；8.4x17.2mm，Autoclavable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96-well；Square well；8.4x8.4mm，Autoclavable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96-well；Round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well；Φ8.3mm，Autoclavable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96-well；Round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well；Φ7.3mm，Autoclavable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SBC01-96PCR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96-well；Round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well；Φ5.7mm，Autoclavable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384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96-well；Square well；3.4x3.4mm，Autoclavable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10/PK；50/Box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444499" y="7906626"/>
            <a:ext cx="2903219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1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Self-</a:t>
            </a:r>
            <a:r>
              <a:rPr sz="1200" dirty="0">
                <a:latin typeface="Arial MT"/>
                <a:cs typeface="Arial MT"/>
              </a:rPr>
              <a:t>adhesive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aluminum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film</a:t>
            </a:r>
            <a:endParaRPr sz="1200" dirty="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8620" y="8212455"/>
            <a:ext cx="965835" cy="223520"/>
          </a:xfrm>
          <a:prstGeom prst="rect">
            <a:avLst/>
          </a:prstGeom>
          <a:solidFill>
            <a:srgbClr val="95CA9E"/>
          </a:solidFill>
        </p:spPr>
        <p:txBody>
          <a:bodyPr vert="horz" wrap="square" lIns="0" tIns="40640" rIns="0" bIns="0" rtlCol="0">
            <a:spAutoFit/>
          </a:bodyPr>
          <a:lstStyle/>
          <a:p>
            <a:pPr marL="67945">
              <a:lnSpc>
                <a:spcPct val="100000"/>
              </a:lnSpc>
              <a:spcBef>
                <a:spcPts val="320"/>
              </a:spcBef>
            </a:pPr>
            <a:r>
              <a:rPr sz="900" spc="-20" dirty="0">
                <a:solidFill>
                  <a:srgbClr val="FFFFFF"/>
                </a:solidFill>
                <a:latin typeface="Microsoft YaHei Light"/>
                <a:cs typeface="Microsoft YaHei Light"/>
              </a:rPr>
              <a:t>SF125-</a:t>
            </a:r>
            <a:r>
              <a:rPr sz="900" spc="-25" dirty="0">
                <a:solidFill>
                  <a:srgbClr val="FFFFFF"/>
                </a:solidFill>
                <a:latin typeface="Microsoft YaHei Light"/>
                <a:cs typeface="Microsoft YaHei Light"/>
              </a:rPr>
              <a:t>841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354455" y="8212455"/>
            <a:ext cx="2906395" cy="223520"/>
            <a:chOff x="1354455" y="8212455"/>
            <a:chExt cx="2906395" cy="223520"/>
          </a:xfrm>
        </p:grpSpPr>
        <p:sp>
          <p:nvSpPr>
            <p:cNvPr id="21" name="object 21"/>
            <p:cNvSpPr/>
            <p:nvPr/>
          </p:nvSpPr>
          <p:spPr>
            <a:xfrm>
              <a:off x="1354455" y="8212455"/>
              <a:ext cx="2906395" cy="224154"/>
            </a:xfrm>
            <a:custGeom>
              <a:avLst/>
              <a:gdLst/>
              <a:ahLst/>
              <a:cxnLst/>
              <a:rect l="l" t="t" r="r" b="b"/>
              <a:pathLst>
                <a:path w="2906395" h="224154">
                  <a:moveTo>
                    <a:pt x="2906395" y="212725"/>
                  </a:moveTo>
                  <a:lnTo>
                    <a:pt x="0" y="212725"/>
                  </a:lnTo>
                  <a:lnTo>
                    <a:pt x="0" y="223532"/>
                  </a:lnTo>
                  <a:lnTo>
                    <a:pt x="2906395" y="223532"/>
                  </a:lnTo>
                  <a:lnTo>
                    <a:pt x="2906395" y="212725"/>
                  </a:lnTo>
                  <a:close/>
                </a:path>
                <a:path w="2906395" h="224154">
                  <a:moveTo>
                    <a:pt x="2906395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2906395" y="11430"/>
                  </a:lnTo>
                  <a:lnTo>
                    <a:pt x="2906395" y="0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56360" y="8223885"/>
              <a:ext cx="2903220" cy="201295"/>
            </a:xfrm>
            <a:custGeom>
              <a:avLst/>
              <a:gdLst/>
              <a:ahLst/>
              <a:cxnLst/>
              <a:rect l="l" t="t" r="r" b="b"/>
              <a:pathLst>
                <a:path w="2903220" h="201295">
                  <a:moveTo>
                    <a:pt x="2903219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2903219" y="0"/>
                  </a:lnTo>
                  <a:lnTo>
                    <a:pt x="2903219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423416" y="8240395"/>
            <a:ext cx="848994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130mm*78.3mm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260850" y="8212455"/>
            <a:ext cx="1254760" cy="223520"/>
            <a:chOff x="4260850" y="8212455"/>
            <a:chExt cx="1254760" cy="223520"/>
          </a:xfrm>
        </p:grpSpPr>
        <p:sp>
          <p:nvSpPr>
            <p:cNvPr id="25" name="object 25"/>
            <p:cNvSpPr/>
            <p:nvPr/>
          </p:nvSpPr>
          <p:spPr>
            <a:xfrm>
              <a:off x="4260850" y="8212455"/>
              <a:ext cx="1252855" cy="224154"/>
            </a:xfrm>
            <a:custGeom>
              <a:avLst/>
              <a:gdLst/>
              <a:ahLst/>
              <a:cxnLst/>
              <a:rect l="l" t="t" r="r" b="b"/>
              <a:pathLst>
                <a:path w="1252854" h="224154">
                  <a:moveTo>
                    <a:pt x="1252855" y="212725"/>
                  </a:moveTo>
                  <a:lnTo>
                    <a:pt x="0" y="212725"/>
                  </a:lnTo>
                  <a:lnTo>
                    <a:pt x="0" y="223532"/>
                  </a:lnTo>
                  <a:lnTo>
                    <a:pt x="1252855" y="223532"/>
                  </a:lnTo>
                  <a:lnTo>
                    <a:pt x="1252855" y="212725"/>
                  </a:lnTo>
                  <a:close/>
                </a:path>
                <a:path w="1252854" h="224154">
                  <a:moveTo>
                    <a:pt x="1252855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1252855" y="11430"/>
                  </a:lnTo>
                  <a:lnTo>
                    <a:pt x="1252855" y="0"/>
                  </a:lnTo>
                  <a:close/>
                </a:path>
              </a:pathLst>
            </a:custGeom>
            <a:solidFill>
              <a:srgbClr val="95CA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262755" y="8223885"/>
              <a:ext cx="1252855" cy="201295"/>
            </a:xfrm>
            <a:custGeom>
              <a:avLst/>
              <a:gdLst/>
              <a:ahLst/>
              <a:cxnLst/>
              <a:rect l="l" t="t" r="r" b="b"/>
              <a:pathLst>
                <a:path w="1252854" h="201295">
                  <a:moveTo>
                    <a:pt x="1252854" y="201295"/>
                  </a:moveTo>
                  <a:lnTo>
                    <a:pt x="0" y="201295"/>
                  </a:lnTo>
                  <a:lnTo>
                    <a:pt x="0" y="0"/>
                  </a:lnTo>
                  <a:lnTo>
                    <a:pt x="1252854" y="0"/>
                  </a:lnTo>
                  <a:lnTo>
                    <a:pt x="1252854" y="201295"/>
                  </a:lnTo>
                  <a:close/>
                </a:path>
              </a:pathLst>
            </a:custGeom>
            <a:solidFill>
              <a:srgbClr val="EFFA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329684" y="8240395"/>
            <a:ext cx="4140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100/Box</a:t>
            </a:r>
            <a:endParaRPr sz="900">
              <a:latin typeface="Microsoft YaHei Light"/>
              <a:cs typeface="Microsoft YaHei Light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88620" y="8212455"/>
            <a:ext cx="5125085" cy="223520"/>
            <a:chOff x="388620" y="8212455"/>
            <a:chExt cx="5125085" cy="223520"/>
          </a:xfrm>
        </p:grpSpPr>
        <p:sp>
          <p:nvSpPr>
            <p:cNvPr id="29" name="object 29"/>
            <p:cNvSpPr/>
            <p:nvPr/>
          </p:nvSpPr>
          <p:spPr>
            <a:xfrm>
              <a:off x="388620" y="8218551"/>
              <a:ext cx="5125085" cy="210820"/>
            </a:xfrm>
            <a:custGeom>
              <a:avLst/>
              <a:gdLst/>
              <a:ahLst/>
              <a:cxnLst/>
              <a:rect l="l" t="t" r="r" b="b"/>
              <a:pathLst>
                <a:path w="5125085" h="210820">
                  <a:moveTo>
                    <a:pt x="0" y="0"/>
                  </a:moveTo>
                  <a:lnTo>
                    <a:pt x="5125084" y="0"/>
                  </a:lnTo>
                </a:path>
                <a:path w="5125085" h="210820">
                  <a:moveTo>
                    <a:pt x="0" y="210820"/>
                  </a:moveTo>
                  <a:lnTo>
                    <a:pt x="5125084" y="210820"/>
                  </a:lnTo>
                </a:path>
              </a:pathLst>
            </a:custGeom>
            <a:ln w="12192">
              <a:solidFill>
                <a:srgbClr val="4AAC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354455" y="8224647"/>
              <a:ext cx="0" cy="198755"/>
            </a:xfrm>
            <a:custGeom>
              <a:avLst/>
              <a:gdLst/>
              <a:ahLst/>
              <a:cxnLst/>
              <a:rect l="l" t="t" r="r" b="b"/>
              <a:pathLst>
                <a:path h="198754">
                  <a:moveTo>
                    <a:pt x="0" y="0"/>
                  </a:moveTo>
                  <a:lnTo>
                    <a:pt x="0" y="198627"/>
                  </a:lnTo>
                </a:path>
              </a:pathLst>
            </a:custGeom>
            <a:ln w="609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444500" y="8525383"/>
            <a:ext cx="22669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2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Heat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sealing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film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385572" y="8832215"/>
          <a:ext cx="5130799" cy="1025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90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515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102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842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3419475" algn="l"/>
                        </a:tabLst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Width:125x82mm；Smooth;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piercable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843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Width:125x82mm；Smooth;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Thicken;impenetrable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844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Width:125x82mm；Pitted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surface; Thicken; piercable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Length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Width:125x82mm；Pitted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surface; Thicken;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impenetrable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33" name="object 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564123" y="723900"/>
            <a:ext cx="1533144" cy="1022603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631179" y="6173724"/>
            <a:ext cx="1453896" cy="1089660"/>
          </a:xfrm>
          <a:prstGeom prst="rect">
            <a:avLst/>
          </a:prstGeom>
        </p:spPr>
      </p:pic>
      <p:sp>
        <p:nvSpPr>
          <p:cNvPr id="35" name="object 6">
            <a:extLst>
              <a:ext uri="{FF2B5EF4-FFF2-40B4-BE49-F238E27FC236}">
                <a16:creationId xmlns:a16="http://schemas.microsoft.com/office/drawing/2014/main" id="{0C68FEB0-51AF-55FD-C612-A1541C211AA9}"/>
              </a:ext>
            </a:extLst>
          </p:cNvPr>
          <p:cNvSpPr txBox="1"/>
          <p:nvPr/>
        </p:nvSpPr>
        <p:spPr>
          <a:xfrm>
            <a:off x="5631179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55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377437" y="1663879"/>
            <a:ext cx="2627376" cy="1970531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2148" y="3729869"/>
            <a:ext cx="2645664" cy="1984248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377437" y="3736849"/>
            <a:ext cx="2663952" cy="1997964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44500" y="489840"/>
            <a:ext cx="3510279" cy="1174039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8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Strip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Tip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Comb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Used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lang="en-IN" sz="900" spc="-10" dirty="0">
                <a:latin typeface="Times New Roman"/>
                <a:cs typeface="Times New Roman"/>
              </a:rPr>
              <a:t>DARSUN</a:t>
            </a:r>
            <a:r>
              <a:rPr sz="900" spc="-10" dirty="0">
                <a:latin typeface="Times New Roman"/>
                <a:cs typeface="Times New Roman"/>
              </a:rPr>
              <a:t>™ </a:t>
            </a:r>
            <a:r>
              <a:rPr sz="900" spc="-20" dirty="0">
                <a:latin typeface="Times New Roman"/>
                <a:cs typeface="Times New Roman"/>
              </a:rPr>
              <a:t>nucleic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acid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extraction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square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deep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well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plate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lang="en-IN" sz="900" spc="-10" dirty="0">
                <a:latin typeface="Times New Roman"/>
                <a:cs typeface="Times New Roman"/>
              </a:rPr>
              <a:t>DARSUN</a:t>
            </a:r>
            <a:r>
              <a:rPr sz="900" spc="-10" dirty="0">
                <a:latin typeface="Times New Roman"/>
                <a:cs typeface="Times New Roman"/>
              </a:rPr>
              <a:t>™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magnetic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sleeve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available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8,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12,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24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96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sizes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2.0ml/2.2ml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deep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plate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Suitable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most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nucleic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acid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extractors</a:t>
            </a:r>
            <a:endParaRPr sz="900" dirty="0">
              <a:latin typeface="Times New Roman"/>
              <a:cs typeface="Times New Roman"/>
            </a:endParaRPr>
          </a:p>
        </p:txBody>
      </p:sp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3550" y="1722120"/>
            <a:ext cx="2610612" cy="1958340"/>
          </a:xfrm>
          <a:prstGeom prst="rect">
            <a:avLst/>
          </a:prstGeom>
        </p:spPr>
      </p:pic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0728142"/>
              </p:ext>
            </p:extLst>
          </p:nvPr>
        </p:nvGraphicFramePr>
        <p:xfrm>
          <a:off x="361505" y="5791201"/>
          <a:ext cx="6849109" cy="4300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47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826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19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Comb；Standard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type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Comb；Standard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type；Sterile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Comb；No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handle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model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Comb；Without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handle;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SBS08J-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Comb；Wide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back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style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SBS08J-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Comb；Wide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back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style；Sterile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SBS08C-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Comb；With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buckle;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SBS08C-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Comb；With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buckle;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Comb；With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buckle;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SBS08N-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Comb；With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buckle;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Comb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PCS/bag；100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Comb；Thin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sleeve；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PCS/bag；30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SBS24S-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Comb；Thin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sleeve；Sterile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PCS/bag；30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Comb；Large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model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Comb；Large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model；Sterile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SBS24L-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Comb；Large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model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SBS24L-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Strip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Comb；Large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capacity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model；Sterile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PCS/bag；30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Magnetic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sleeve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PCS/bag；30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SBS96-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Magnetic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sleeve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tip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column；Sterile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PCS/bag；30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3" name="object 6">
            <a:extLst>
              <a:ext uri="{FF2B5EF4-FFF2-40B4-BE49-F238E27FC236}">
                <a16:creationId xmlns:a16="http://schemas.microsoft.com/office/drawing/2014/main" id="{9D095164-69D1-CD3F-2427-C501E32BD836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56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965803"/>
            <a:ext cx="6633972" cy="8326252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1B782E7C-85B8-EEBA-BFD3-66B06E888E54}"/>
              </a:ext>
            </a:extLst>
          </p:cNvPr>
          <p:cNvSpPr txBox="1"/>
          <p:nvPr/>
        </p:nvSpPr>
        <p:spPr>
          <a:xfrm>
            <a:off x="5607050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9E8B629-6914-2807-E5B9-FE3092E84F48}"/>
              </a:ext>
            </a:extLst>
          </p:cNvPr>
          <p:cNvSpPr/>
          <p:nvPr/>
        </p:nvSpPr>
        <p:spPr>
          <a:xfrm>
            <a:off x="882650" y="8013700"/>
            <a:ext cx="1447800" cy="533400"/>
          </a:xfrm>
          <a:prstGeom prst="rect">
            <a:avLst/>
          </a:prstGeom>
          <a:solidFill>
            <a:srgbClr val="CFE7D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CD137DB-83B9-5F77-8EB3-A15CD4FD8EA2}"/>
              </a:ext>
            </a:extLst>
          </p:cNvPr>
          <p:cNvSpPr txBox="1"/>
          <p:nvPr/>
        </p:nvSpPr>
        <p:spPr>
          <a:xfrm>
            <a:off x="1111250" y="7861300"/>
            <a:ext cx="147348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err="1">
                <a:solidFill>
                  <a:srgbClr val="34935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Darsun</a:t>
            </a:r>
            <a:r>
              <a:rPr lang="en-US" sz="3200" dirty="0">
                <a:solidFill>
                  <a:srgbClr val="34935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489840"/>
            <a:ext cx="6548120" cy="3268844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15"/>
              </a:spcBef>
              <a:tabLst>
                <a:tab pos="824865" algn="l"/>
              </a:tabLst>
            </a:pPr>
            <a:r>
              <a:rPr lang="en-IN" sz="1200" spc="-10" dirty="0">
                <a:latin typeface="Arial MT"/>
                <a:cs typeface="Arial MT"/>
              </a:rPr>
              <a:t>DARSUN</a:t>
            </a:r>
            <a:r>
              <a:rPr sz="1200" spc="-10" dirty="0">
                <a:latin typeface="Arial MT"/>
                <a:cs typeface="Arial MT"/>
              </a:rPr>
              <a:t>™</a:t>
            </a:r>
            <a:r>
              <a:rPr sz="1200" dirty="0">
                <a:latin typeface="Arial MT"/>
                <a:cs typeface="Arial MT"/>
              </a:rPr>
              <a:t>	Micro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sz="900" spc="-10" dirty="0">
                <a:latin typeface="Times New Roman"/>
                <a:cs typeface="Times New Roman"/>
              </a:rPr>
              <a:t>Screw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Micro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robust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selection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well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suited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work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biologics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offer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rich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features,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including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ultra-clear</a:t>
            </a:r>
            <a:endParaRPr sz="900" dirty="0">
              <a:latin typeface="Times New Roman"/>
              <a:cs typeface="Times New Roman"/>
            </a:endParaRPr>
          </a:p>
          <a:p>
            <a:pPr marL="12700" marR="3928110">
              <a:lnSpc>
                <a:spcPct val="144400"/>
              </a:lnSpc>
            </a:pPr>
            <a:r>
              <a:rPr sz="900" spc="-10" dirty="0">
                <a:latin typeface="Times New Roman"/>
                <a:cs typeface="Times New Roman"/>
              </a:rPr>
              <a:t>externally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threaded </a:t>
            </a:r>
            <a:r>
              <a:rPr sz="900" dirty="0">
                <a:latin typeface="Times New Roman"/>
                <a:cs typeface="Times New Roman"/>
              </a:rPr>
              <a:t>tubes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UV</a:t>
            </a:r>
            <a:r>
              <a:rPr sz="900" spc="-10" dirty="0">
                <a:latin typeface="Times New Roman"/>
                <a:cs typeface="Times New Roman"/>
              </a:rPr>
              <a:t> protective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amber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tubes. Packaged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bulk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bags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non-</a:t>
            </a:r>
            <a:r>
              <a:rPr sz="900" dirty="0">
                <a:latin typeface="Times New Roman"/>
                <a:cs typeface="Times New Roman"/>
              </a:rPr>
              <a:t>sterile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clean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claims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are; </a:t>
            </a:r>
            <a:r>
              <a:rPr sz="900" spc="-10" dirty="0">
                <a:latin typeface="Times New Roman"/>
                <a:cs typeface="Times New Roman"/>
              </a:rPr>
              <a:t>RNase/DNase,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DNA,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pyrogen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endotoxin </a:t>
            </a:r>
            <a:r>
              <a:rPr sz="900" spc="-20" dirty="0">
                <a:latin typeface="Times New Roman"/>
                <a:cs typeface="Times New Roman"/>
              </a:rPr>
              <a:t>free.</a:t>
            </a:r>
            <a:endParaRPr sz="900" dirty="0">
              <a:latin typeface="Times New Roman"/>
              <a:cs typeface="Times New Roman"/>
            </a:endParaRPr>
          </a:p>
          <a:p>
            <a:pPr marL="12700" marR="1029335">
              <a:lnSpc>
                <a:spcPct val="144400"/>
              </a:lnSpc>
            </a:pPr>
            <a:r>
              <a:rPr sz="900" spc="-10" dirty="0">
                <a:latin typeface="Times New Roman"/>
                <a:cs typeface="Times New Roman"/>
              </a:rPr>
              <a:t>Screw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micro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tube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volume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range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0.5,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1.5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2.0ml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ideal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sample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preparation,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storage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transportation Conical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bottom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self</a:t>
            </a:r>
            <a:r>
              <a:rPr sz="900" spc="-10" dirty="0">
                <a:latin typeface="Times New Roman"/>
                <a:cs typeface="Times New Roman"/>
              </a:rPr>
              <a:t> standing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offered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with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knurls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ultra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clear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natural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UV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protective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amber</a:t>
            </a:r>
            <a:r>
              <a:rPr sz="900" spc="-10" dirty="0">
                <a:latin typeface="Times New Roman"/>
                <a:cs typeface="Times New Roman"/>
              </a:rPr>
              <a:t> color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Times New Roman"/>
                <a:cs typeface="Times New Roman"/>
              </a:rPr>
              <a:t>Tether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standard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non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tether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available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rainbow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color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options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Autoclavable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frozen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thawed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repeatedly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Times New Roman"/>
                <a:cs typeface="Times New Roman"/>
              </a:rPr>
              <a:t>Non-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Pyrogen/Endotoxin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packaging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also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available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small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package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sizes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100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PCS/pallet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Cap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colors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available: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red,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orange,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yellow,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green,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blue,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pink,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purple,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white,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brown,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natural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colors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Natural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Screw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Cap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Micro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0386084"/>
              </p:ext>
            </p:extLst>
          </p:nvPr>
        </p:nvGraphicFramePr>
        <p:xfrm>
          <a:off x="403351" y="3797226"/>
          <a:ext cx="5415914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292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754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ST05-015N-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18591" y="5648124"/>
            <a:ext cx="3105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Amber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Screw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Cap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Micro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7368585"/>
              </p:ext>
            </p:extLst>
          </p:nvPr>
        </p:nvGraphicFramePr>
        <p:xfrm>
          <a:off x="381761" y="5960898"/>
          <a:ext cx="5419725" cy="3891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99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70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88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Amber；Skirted;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Amber；Skirted;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Amber；Skirted;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Amber；Skirted;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Amber；Skirted;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Amber；Skirted;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STX05-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Brownish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yellow,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STX05-005-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Brownish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yellow,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 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STX05-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Brownish yellow,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STX05-015-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Brownish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yellow,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 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STX05-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Brownish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yellow,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STX05-020-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Not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Brownish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yellow,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 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65876" y="5791200"/>
            <a:ext cx="1444752" cy="2339340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88735" y="3738372"/>
            <a:ext cx="1432560" cy="1446276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6178100A-E894-9175-56D4-D3BB17F94D29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528955"/>
            <a:ext cx="281622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Tether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Screw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Cap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Micro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Tubes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8747" y="738505"/>
          <a:ext cx="5407660" cy="34810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71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97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0.5ml；Tether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caps；White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mark;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ST05-005-C-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0.5ml；Tether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caps；White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mark;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 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caps；White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mark;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ST05-015-C-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caps；White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mark;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ST05-015N-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Tether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caps,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ST05-015N-C-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Tether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caps,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caps；White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mark;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ST05-020-C-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caps；White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mark;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STB05-005-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0.5ml；Tether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;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STB05-005-C-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0.5ml；Tether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amber; Skirted;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;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amber;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Skirted; 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015N-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;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015N-C-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1.5ml；Tether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amber;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No-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STB05-020-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2.0ml；Tether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;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Skirted;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STB05-020-C-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2.0ml；Tether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caps；Semi-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clear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amber; Skirted;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500/PK；5000/CS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437380"/>
            <a:ext cx="5254625" cy="624840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5ml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Screw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Cap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Micro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Tubes,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Skirted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21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There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risk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leakage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5-</a:t>
            </a:r>
            <a:r>
              <a:rPr sz="1050" dirty="0">
                <a:latin typeface="Times New Roman"/>
                <a:cs typeface="Times New Roman"/>
              </a:rPr>
              <a:t>7ml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pressed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tubes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under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high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low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negative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pressures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5-</a:t>
            </a:r>
            <a:r>
              <a:rPr sz="1050" dirty="0">
                <a:latin typeface="Times New Roman"/>
                <a:cs typeface="Times New Roman"/>
              </a:rPr>
              <a:t>7ml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tube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selected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screw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snap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cap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5224145"/>
          <a:ext cx="5412739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3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768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3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033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washer;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scale;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300/PK；3000/CS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ST05-050-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washer;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scale;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300/PK；3000/CS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washer;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scale;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300/PK；3000/CS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ST05-S50-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5ml;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Screw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washer;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scale;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300/PK；3000/CS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5-7ml；Screw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5-7ml；Screw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STP05-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5-7ml；Snap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STP05-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5-7ml；Snap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cap,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200/PK；2000/CS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91784" y="729996"/>
            <a:ext cx="1399032" cy="1011936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76544" y="5231892"/>
            <a:ext cx="1417320" cy="1234439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421192B5-B83C-7648-E5D8-F20D1D3CA340}"/>
              </a:ext>
            </a:extLst>
          </p:cNvPr>
          <p:cNvSpPr txBox="1"/>
          <p:nvPr/>
        </p:nvSpPr>
        <p:spPr>
          <a:xfrm>
            <a:off x="5648579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59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3883025" cy="1880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13mm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Sample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tube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color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5" dirty="0">
                <a:latin typeface="Arial MT"/>
                <a:cs typeface="Arial MT"/>
              </a:rPr>
              <a:t>cap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99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Color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caps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help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customers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distinguish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between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13mm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tube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color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adapted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0.5ml,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1.5ml,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2.0ml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1.5ml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selfstand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tubes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5" dirty="0">
                <a:latin typeface="Times New Roman"/>
                <a:cs typeface="Times New Roman"/>
              </a:rPr>
              <a:t>RNase/DNase-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Human</a:t>
            </a:r>
            <a:r>
              <a:rPr sz="1050" spc="-25" dirty="0">
                <a:latin typeface="Times New Roman"/>
                <a:cs typeface="Times New Roman"/>
              </a:rPr>
              <a:t> DNA-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Non-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Pyrogen/Endotoxin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5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cytotoxic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packaging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was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also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provided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2397" y="2733040"/>
          <a:ext cx="6645909" cy="2459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8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822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250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™13mm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cap;Orange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cap;Yellow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cap;Green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cap;Blue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cap;Pink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cap;Violet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5494134"/>
            <a:ext cx="3790950" cy="16927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18mm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Sample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tube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color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5" dirty="0">
                <a:latin typeface="Arial MT"/>
                <a:cs typeface="Arial MT"/>
              </a:rPr>
              <a:t>cap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Color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help</a:t>
            </a:r>
            <a:r>
              <a:rPr sz="900" spc="-20" dirty="0">
                <a:latin typeface="Microsoft YaHei Light"/>
                <a:cs typeface="Microsoft YaHei Light"/>
              </a:rPr>
              <a:t> customers distinguish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between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reagents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18mm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tube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color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adapted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5ml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tubes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5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Times New Roman"/>
                <a:cs typeface="Times New Roman"/>
              </a:rPr>
              <a:t>Human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DNA-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Times New Roman"/>
                <a:cs typeface="Times New Roman"/>
              </a:rPr>
              <a:t>Non-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Pyrogen/Endotoxin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Non-cytotoxic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0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Sterile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packaging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provided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7186930"/>
          <a:ext cx="6645909" cy="2257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53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4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460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cap;Orange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cap;Yellow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cap;Green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cap;Blue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cap;Pink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cap;Violet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cap;White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cap;Amber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18mm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color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Natural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300/PK；10PK//CS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98847" y="1549908"/>
            <a:ext cx="1226820" cy="1086611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86628" y="1557528"/>
            <a:ext cx="1248155" cy="108204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50128" y="5993892"/>
            <a:ext cx="1191768" cy="1110996"/>
          </a:xfrm>
          <a:prstGeom prst="rect">
            <a:avLst/>
          </a:prstGeom>
        </p:spPr>
      </p:pic>
      <p:sp>
        <p:nvSpPr>
          <p:cNvPr id="14" name="object 6">
            <a:extLst>
              <a:ext uri="{FF2B5EF4-FFF2-40B4-BE49-F238E27FC236}">
                <a16:creationId xmlns:a16="http://schemas.microsoft.com/office/drawing/2014/main" id="{0636D7C2-5F63-A3F3-7D54-7B4575F67C51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60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4521" y="974675"/>
            <a:ext cx="6461484" cy="4256244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90525" y="5591810"/>
          <a:ext cx="6780527" cy="3259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64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0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07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83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71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71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804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03835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Resin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Service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135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135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HDT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138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Embrittlement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135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Half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Clear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590">
                <a:tc gridSpan="2"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pressure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667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sterilization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 gridSpan="2">
                  <a:txBody>
                    <a:bodyPr/>
                    <a:lstStyle/>
                    <a:p>
                      <a:pPr marL="123253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Gas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39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 gridSpan="2">
                  <a:txBody>
                    <a:bodyPr/>
                    <a:lstStyle/>
                    <a:p>
                      <a:pPr marL="123253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Dry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Heat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ts val="815"/>
                        </a:lnSpc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Sterilization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Radiation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Disinfectant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Yes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Part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 gravity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0.92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0.9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1.2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Flexibility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Excellent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Rigid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Rigid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Rigid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Medium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Permeability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N</a:t>
                      </a:r>
                      <a:r>
                        <a:rPr sz="650" spc="-25" dirty="0">
                          <a:latin typeface="Microsoft YaHei Light"/>
                          <a:cs typeface="Microsoft YaHei Light"/>
                        </a:rPr>
                        <a:t>2</a:t>
                      </a:r>
                      <a:endParaRPr sz="6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30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cc.-mil/100in2-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1590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O</a:t>
                      </a:r>
                      <a:r>
                        <a:rPr sz="650" spc="-25" dirty="0">
                          <a:latin typeface="Microsoft YaHei Light"/>
                          <a:cs typeface="Microsoft YaHei Light"/>
                        </a:rPr>
                        <a:t>2</a:t>
                      </a:r>
                      <a:endParaRPr sz="6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185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240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295"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hr.-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atm)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4604" marB="0"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CO</a:t>
                      </a:r>
                      <a:r>
                        <a:rPr sz="650" spc="-25" dirty="0">
                          <a:latin typeface="Microsoft YaHei Light"/>
                          <a:cs typeface="Microsoft YaHei Light"/>
                        </a:rPr>
                        <a:t>2</a:t>
                      </a:r>
                      <a:endParaRPr sz="6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2700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1075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24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19100" y="8811895"/>
            <a:ext cx="6160135" cy="941705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Notes：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27965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2660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Autoclaving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recommended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121</a:t>
            </a:r>
            <a:r>
              <a:rPr sz="900" spc="1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°</a:t>
            </a:r>
            <a:r>
              <a:rPr sz="900" spc="1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15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PSIG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(1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bar)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20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minutes.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27965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2660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best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results,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exhaust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cycle.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27965">
              <a:lnSpc>
                <a:spcPct val="100000"/>
              </a:lnSpc>
              <a:spcBef>
                <a:spcPts val="1450"/>
              </a:spcBef>
              <a:buAutoNum type="arabicPeriod"/>
              <a:tabLst>
                <a:tab pos="2660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Please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unscrew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bottle,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screw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before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operation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1350" spc="-15" baseline="37037" dirty="0">
                <a:latin typeface="Microsoft YaHei Light"/>
                <a:cs typeface="Microsoft YaHei Light"/>
              </a:rPr>
              <a:t>®</a:t>
            </a:r>
            <a:r>
              <a:rPr sz="1350" spc="-7" baseline="37037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2" name="object 6">
            <a:extLst>
              <a:ext uri="{FF2B5EF4-FFF2-40B4-BE49-F238E27FC236}">
                <a16:creationId xmlns:a16="http://schemas.microsoft.com/office/drawing/2014/main" id="{53616FF4-DFAE-0C6E-77C8-25A132489CC9}"/>
              </a:ext>
            </a:extLst>
          </p:cNvPr>
          <p:cNvSpPr txBox="1"/>
          <p:nvPr/>
        </p:nvSpPr>
        <p:spPr>
          <a:xfrm>
            <a:off x="5642610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61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08676" y="592836"/>
            <a:ext cx="1674876" cy="1117092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489959" y="606552"/>
            <a:ext cx="1722119" cy="1101852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444500" y="527431"/>
            <a:ext cx="6412865" cy="26835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679825">
              <a:lnSpc>
                <a:spcPct val="1083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Arial MT"/>
                <a:cs typeface="Arial MT"/>
              </a:rPr>
              <a:t>™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Narrow-</a:t>
            </a:r>
            <a:r>
              <a:rPr sz="1200" dirty="0">
                <a:latin typeface="Arial MT"/>
                <a:cs typeface="Arial MT"/>
              </a:rPr>
              <a:t>Mouth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PP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Bottles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with </a:t>
            </a:r>
            <a:r>
              <a:rPr sz="1200" dirty="0">
                <a:latin typeface="Arial MT"/>
                <a:cs typeface="Arial MT"/>
              </a:rPr>
              <a:t>Closure:</a:t>
            </a:r>
            <a:r>
              <a:rPr sz="1200" spc="-7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Autoclavable</a:t>
            </a:r>
            <a:endParaRPr sz="1200" dirty="0">
              <a:latin typeface="Arial MT"/>
              <a:cs typeface="Arial MT"/>
            </a:endParaRPr>
          </a:p>
          <a:p>
            <a:pPr marL="12700" marR="3540125">
              <a:lnSpc>
                <a:spcPct val="130000"/>
              </a:lnSpc>
              <a:spcBef>
                <a:spcPts val="310"/>
              </a:spcBef>
            </a:pPr>
            <a:r>
              <a:rPr sz="900" spc="-20" dirty="0">
                <a:latin typeface="Times New Roman"/>
                <a:cs typeface="Times New Roman"/>
              </a:rPr>
              <a:t>Perform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lab</a:t>
            </a:r>
            <a:r>
              <a:rPr sz="900" spc="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applications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requiring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excellent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chemical</a:t>
            </a:r>
            <a:r>
              <a:rPr sz="900" spc="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resistance 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autoclaving</a:t>
            </a:r>
            <a:endParaRPr sz="900" dirty="0">
              <a:latin typeface="Times New Roman"/>
              <a:cs typeface="Times New Roman"/>
            </a:endParaRPr>
          </a:p>
          <a:p>
            <a:pPr marL="12700" marR="3495675">
              <a:lnSpc>
                <a:spcPct val="130000"/>
              </a:lnSpc>
              <a:spcBef>
                <a:spcPts val="315"/>
              </a:spcBef>
            </a:pPr>
            <a:r>
              <a:rPr sz="900" spc="-20" dirty="0">
                <a:latin typeface="Times New Roman"/>
                <a:cs typeface="Times New Roman"/>
              </a:rPr>
              <a:t>Polypropylene </a:t>
            </a:r>
            <a:r>
              <a:rPr sz="900" spc="-10" dirty="0">
                <a:latin typeface="Times New Roman"/>
                <a:cs typeface="Times New Roman"/>
              </a:rPr>
              <a:t>copolymer bottles</a:t>
            </a:r>
            <a:r>
              <a:rPr sz="900" dirty="0">
                <a:latin typeface="Times New Roman"/>
                <a:cs typeface="Times New Roman"/>
              </a:rPr>
              <a:t> are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translucent,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good </a:t>
            </a:r>
            <a:r>
              <a:rPr sz="900" spc="-10" dirty="0">
                <a:latin typeface="Times New Roman"/>
                <a:cs typeface="Times New Roman"/>
              </a:rPr>
              <a:t>clarity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viewing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contents.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sz="900" spc="-10" dirty="0">
                <a:latin typeface="Times New Roman"/>
                <a:cs typeface="Times New Roman"/>
              </a:rPr>
              <a:t>Made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from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high-</a:t>
            </a:r>
            <a:r>
              <a:rPr sz="900" spc="-10" dirty="0">
                <a:latin typeface="Times New Roman"/>
                <a:cs typeface="Times New Roman"/>
              </a:rPr>
              <a:t>quality,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laboratory-</a:t>
            </a:r>
            <a:r>
              <a:rPr sz="900" spc="-10" dirty="0">
                <a:latin typeface="Times New Roman"/>
                <a:cs typeface="Times New Roman"/>
              </a:rPr>
              <a:t>grade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plastic materials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dependably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leachables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extractables.</a:t>
            </a: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sz="900" spc="-20" dirty="0">
                <a:latin typeface="Times New Roman"/>
                <a:cs typeface="Times New Roman"/>
              </a:rPr>
              <a:t>Linerless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caps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ultimate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leakproof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protection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without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liner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that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can</a:t>
            </a:r>
            <a:r>
              <a:rPr sz="900" spc="-10" dirty="0">
                <a:latin typeface="Times New Roman"/>
                <a:cs typeface="Times New Roman"/>
              </a:rPr>
              <a:t> wrinkle,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cause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leaks,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20" dirty="0">
                <a:latin typeface="Times New Roman"/>
                <a:cs typeface="Times New Roman"/>
              </a:rPr>
              <a:t> contaminate </a:t>
            </a:r>
            <a:r>
              <a:rPr sz="900" spc="-10" dirty="0">
                <a:latin typeface="Times New Roman"/>
                <a:cs typeface="Times New Roman"/>
              </a:rPr>
              <a:t>your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reagents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5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Autoclavable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229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Leakproof</a:t>
            </a:r>
            <a:r>
              <a:rPr sz="900" spc="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2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Manufactured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from </a:t>
            </a:r>
            <a:r>
              <a:rPr sz="900" spc="-2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toxic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2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5" dirty="0">
                <a:latin typeface="Times New Roman"/>
                <a:cs typeface="Times New Roman"/>
              </a:rPr>
              <a:t>RNase/DNase-</a:t>
            </a:r>
            <a:r>
              <a:rPr sz="900" spc="-20" dirty="0">
                <a:latin typeface="Times New Roman"/>
                <a:cs typeface="Times New Roman"/>
              </a:rPr>
              <a:t>free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229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Ideal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0" dirty="0">
                <a:latin typeface="Times New Roman"/>
                <a:cs typeface="Times New Roman"/>
              </a:rPr>
              <a:t> storing,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sampling,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transporting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packaging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products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2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Note:Completely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disengage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threads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remove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cap</a:t>
            </a:r>
            <a:r>
              <a:rPr sz="900" spc="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before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autoclaving.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3207385"/>
          <a:ext cx="6694169" cy="67595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02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332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Closure: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Autoclavable；RNase/DNase-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bottle 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Closure: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Autoclavable；RNase/DNase-free；Sterile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NB05-8-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NB05-30-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399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bottle 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NB05-2000-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Bottles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Closure: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Autoclavable；RNase/DNase-free；Bulk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bottle 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  <p:sp>
        <p:nvSpPr>
          <p:cNvPr id="11" name="object 6">
            <a:extLst>
              <a:ext uri="{FF2B5EF4-FFF2-40B4-BE49-F238E27FC236}">
                <a16:creationId xmlns:a16="http://schemas.microsoft.com/office/drawing/2014/main" id="{FA80E7C0-0F2C-272C-C94A-B03FA25D3F82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10198" y="121920"/>
            <a:ext cx="804671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470026"/>
            <a:ext cx="6633209" cy="2738120"/>
          </a:xfrm>
          <a:prstGeom prst="rect">
            <a:avLst/>
          </a:prstGeom>
        </p:spPr>
        <p:txBody>
          <a:bodyPr vert="horz" wrap="square" lIns="0" tIns="590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Round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Narrow-</a:t>
            </a:r>
            <a:r>
              <a:rPr sz="1200" dirty="0">
                <a:latin typeface="Arial MT"/>
                <a:cs typeface="Arial MT"/>
              </a:rPr>
              <a:t>Mouth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HDPE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Bottles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ts val="1390"/>
              </a:lnSpc>
              <a:spcBef>
                <a:spcPts val="6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Times New Roman"/>
                <a:cs typeface="Times New Roman"/>
              </a:rPr>
              <a:t>Ideal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packaging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shipping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liquids,</a:t>
            </a:r>
            <a:r>
              <a:rPr sz="900" spc="185" dirty="0">
                <a:latin typeface="Times New Roman"/>
                <a:cs typeface="Times New Roman"/>
              </a:rPr>
              <a:t>  </a:t>
            </a:r>
            <a:r>
              <a:rPr sz="900" spc="-10" dirty="0">
                <a:latin typeface="Times New Roman"/>
                <a:cs typeface="Times New Roman"/>
              </a:rPr>
              <a:t>Boston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Round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Narrow-</a:t>
            </a:r>
            <a:r>
              <a:rPr sz="900" spc="-10" dirty="0">
                <a:latin typeface="Times New Roman"/>
                <a:cs typeface="Times New Roman"/>
              </a:rPr>
              <a:t>Mouth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HDPE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Bottles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highly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reliable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durable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long-</a:t>
            </a:r>
            <a:r>
              <a:rPr sz="900" spc="-10" dirty="0">
                <a:latin typeface="Times New Roman"/>
                <a:cs typeface="Times New Roman"/>
              </a:rPr>
              <a:t>term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use,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and</a:t>
            </a:r>
            <a:r>
              <a:rPr sz="900" spc="-10" dirty="0">
                <a:latin typeface="Times New Roman"/>
                <a:cs typeface="Times New Roman"/>
              </a:rPr>
              <a:t> offer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excellent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chemical</a:t>
            </a:r>
            <a:r>
              <a:rPr sz="900" spc="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resistance.</a:t>
            </a:r>
            <a:endParaRPr sz="900" dirty="0">
              <a:latin typeface="Times New Roman"/>
              <a:cs typeface="Times New Roman"/>
            </a:endParaRPr>
          </a:p>
          <a:p>
            <a:pPr marL="279400" marR="245110" indent="-266700">
              <a:lnSpc>
                <a:spcPts val="139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Times New Roman"/>
                <a:cs typeface="Times New Roman"/>
              </a:rPr>
              <a:t>These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semi-</a:t>
            </a:r>
            <a:r>
              <a:rPr sz="900" spc="-10" dirty="0">
                <a:latin typeface="Times New Roman"/>
                <a:cs typeface="Times New Roman"/>
              </a:rPr>
              <a:t>rigid, </a:t>
            </a:r>
            <a:r>
              <a:rPr sz="900" spc="-20" dirty="0">
                <a:latin typeface="Times New Roman"/>
                <a:cs typeface="Times New Roman"/>
              </a:rPr>
              <a:t>translucent,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all-purpose </a:t>
            </a:r>
            <a:r>
              <a:rPr sz="900" spc="-10" dirty="0">
                <a:latin typeface="Times New Roman"/>
                <a:cs typeface="Times New Roman"/>
              </a:rPr>
              <a:t>bottles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specifically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designed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long-</a:t>
            </a:r>
            <a:r>
              <a:rPr sz="900" spc="-10" dirty="0">
                <a:latin typeface="Times New Roman"/>
                <a:cs typeface="Times New Roman"/>
              </a:rPr>
              <a:t>term, demanding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lab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offer</a:t>
            </a:r>
            <a:r>
              <a:rPr sz="900" spc="-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excellent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chemical resistance.</a:t>
            </a:r>
            <a:endParaRPr sz="900" dirty="0">
              <a:latin typeface="Times New Roman"/>
              <a:cs typeface="Times New Roman"/>
            </a:endParaRPr>
          </a:p>
          <a:p>
            <a:pPr marL="279400" marR="285750" indent="-266700">
              <a:lnSpc>
                <a:spcPts val="1390"/>
              </a:lnSpc>
              <a:spcBef>
                <a:spcPts val="2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20" dirty="0">
                <a:latin typeface="Times New Roman"/>
                <a:cs typeface="Times New Roman"/>
              </a:rPr>
              <a:t>Linerless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polypropylene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closures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ensure </a:t>
            </a:r>
            <a:r>
              <a:rPr sz="900" spc="-20" dirty="0">
                <a:latin typeface="Times New Roman"/>
                <a:cs typeface="Times New Roman"/>
              </a:rPr>
              <a:t>leakproof†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protection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without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use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of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liner that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can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wrinkle,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cause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leaks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20" dirty="0">
                <a:latin typeface="Times New Roman"/>
                <a:cs typeface="Times New Roman"/>
              </a:rPr>
              <a:t> contaminate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your </a:t>
            </a:r>
            <a:r>
              <a:rPr sz="900" spc="-10" dirty="0">
                <a:latin typeface="Times New Roman"/>
                <a:cs typeface="Times New Roman"/>
              </a:rPr>
              <a:t>reagents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24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Made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only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from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high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quality,</a:t>
            </a:r>
            <a:r>
              <a:rPr sz="900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laboratory-</a:t>
            </a:r>
            <a:r>
              <a:rPr sz="900" spc="-10" dirty="0">
                <a:latin typeface="Times New Roman"/>
                <a:cs typeface="Times New Roman"/>
              </a:rPr>
              <a:t>grade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plastic materials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for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dependably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low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leachables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extractables.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Uniform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walls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provide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durability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and</a:t>
            </a:r>
            <a:r>
              <a:rPr sz="900" spc="-4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resistance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splitting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or</a:t>
            </a:r>
            <a:r>
              <a:rPr sz="900" spc="-4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punctures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Leakproof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Can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be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used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</a:t>
            </a:r>
            <a:r>
              <a:rPr sz="900" spc="-20" dirty="0">
                <a:latin typeface="Times New Roman"/>
                <a:cs typeface="Times New Roman"/>
              </a:rPr>
              <a:t> freezer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up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to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-100°C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(-</a:t>
            </a:r>
            <a:r>
              <a:rPr sz="900" spc="-10" dirty="0">
                <a:latin typeface="Times New Roman"/>
                <a:cs typeface="Times New Roman"/>
              </a:rPr>
              <a:t>149°F)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Versatile</a:t>
            </a:r>
            <a:r>
              <a:rPr sz="900" spc="-2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indispensable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in</a:t>
            </a:r>
            <a:r>
              <a:rPr sz="900" spc="-2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the</a:t>
            </a:r>
            <a:r>
              <a:rPr sz="900" spc="-15" dirty="0">
                <a:latin typeface="Times New Roman"/>
                <a:cs typeface="Times New Roman"/>
              </a:rPr>
              <a:t> </a:t>
            </a:r>
            <a:r>
              <a:rPr sz="900" spc="-25" dirty="0">
                <a:latin typeface="Times New Roman"/>
                <a:cs typeface="Times New Roman"/>
              </a:rPr>
              <a:t>lab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Manufactured</a:t>
            </a:r>
            <a:r>
              <a:rPr sz="900" spc="-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from </a:t>
            </a:r>
            <a:r>
              <a:rPr sz="900" spc="-2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toxic</a:t>
            </a:r>
            <a:r>
              <a:rPr sz="900" spc="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materials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Times New Roman"/>
                <a:cs typeface="Times New Roman"/>
              </a:rPr>
              <a:t>RNase/DNase-free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Times New Roman"/>
                <a:cs typeface="Times New Roman"/>
              </a:rPr>
              <a:t>Sterile</a:t>
            </a:r>
            <a:r>
              <a:rPr sz="900" spc="-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and</a:t>
            </a:r>
            <a:r>
              <a:rPr sz="900" spc="-35" dirty="0">
                <a:latin typeface="Times New Roman"/>
                <a:cs typeface="Times New Roman"/>
              </a:rPr>
              <a:t> </a:t>
            </a:r>
            <a:r>
              <a:rPr sz="900" spc="-20" dirty="0">
                <a:latin typeface="Times New Roman"/>
                <a:cs typeface="Times New Roman"/>
              </a:rPr>
              <a:t>non-</a:t>
            </a:r>
            <a:r>
              <a:rPr sz="900" spc="-10" dirty="0">
                <a:latin typeface="Times New Roman"/>
                <a:cs typeface="Times New Roman"/>
              </a:rPr>
              <a:t>sterile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Times New Roman"/>
                <a:cs typeface="Times New Roman"/>
              </a:rPr>
              <a:t>are</a:t>
            </a:r>
            <a:r>
              <a:rPr sz="900" spc="-3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Times New Roman"/>
                <a:cs typeface="Times New Roman"/>
              </a:rPr>
              <a:t>provided</a:t>
            </a:r>
            <a:endParaRPr sz="90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3207385"/>
          <a:ext cx="6668134" cy="6750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63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74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7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NB02-8-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NB02-30-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NB02-2000-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Closure；Bulk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NBG02-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51932" y="2001012"/>
            <a:ext cx="1519428" cy="1170431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417FB2FA-F95E-30D0-123B-F864F8CC5C20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924300" y="957072"/>
            <a:ext cx="2385060" cy="1789176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44500" y="643255"/>
            <a:ext cx="362966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Round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Narrow-</a:t>
            </a:r>
            <a:r>
              <a:rPr sz="1200" dirty="0">
                <a:latin typeface="Arial MT"/>
                <a:cs typeface="Arial MT"/>
              </a:rPr>
              <a:t>Mouth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Amber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HDPE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Bottles</a:t>
            </a:r>
            <a:endParaRPr sz="1200" dirty="0">
              <a:latin typeface="Arial MT"/>
              <a:cs typeface="Arial MT"/>
            </a:endParaRPr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81683" y="975360"/>
            <a:ext cx="2311907" cy="1734311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2931160"/>
          <a:ext cx="6682740" cy="6750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06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70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218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Capacity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ANB02-4-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50/PK；500/CS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ANB02-8-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ANB02-15-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ANB02-30-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ANB02-125-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PCS/tray;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PCS/CS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ANB02-1000-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ANB02-2000-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Narrow-Mouth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Closure；Bulk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4ml;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ANBG02-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</a:tbl>
          </a:graphicData>
        </a:graphic>
      </p:graphicFrame>
      <p:sp>
        <p:nvSpPr>
          <p:cNvPr id="11" name="object 6">
            <a:extLst>
              <a:ext uri="{FF2B5EF4-FFF2-40B4-BE49-F238E27FC236}">
                <a16:creationId xmlns:a16="http://schemas.microsoft.com/office/drawing/2014/main" id="{A5E36188-950F-5B93-82C1-7B7BF056ACC9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348095" y="121920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268085" cy="28682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Wide-</a:t>
            </a:r>
            <a:r>
              <a:rPr sz="1200" dirty="0">
                <a:latin typeface="Arial MT"/>
                <a:cs typeface="Arial MT"/>
              </a:rPr>
              <a:t>Mouth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PP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Bottles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with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Closure,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Autoclavable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ct val="122900"/>
              </a:lnSpc>
              <a:spcBef>
                <a:spcPts val="690"/>
              </a:spcBef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Store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specimens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where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required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25" dirty="0">
                <a:latin typeface="Times New Roman"/>
                <a:cs typeface="Times New Roman"/>
              </a:rPr>
              <a:t> high-</a:t>
            </a:r>
            <a:r>
              <a:rPr sz="1050" spc="-10" dirty="0">
                <a:latin typeface="Times New Roman"/>
                <a:cs typeface="Times New Roman"/>
              </a:rPr>
              <a:t>quality, </a:t>
            </a:r>
            <a:r>
              <a:rPr sz="1050" spc="-20" dirty="0">
                <a:latin typeface="Times New Roman"/>
                <a:cs typeface="Times New Roman"/>
              </a:rPr>
              <a:t>laboratory-</a:t>
            </a:r>
            <a:r>
              <a:rPr sz="1050" spc="-10" dirty="0">
                <a:latin typeface="Times New Roman"/>
                <a:cs typeface="Times New Roman"/>
              </a:rPr>
              <a:t>grade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plastic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materials</a:t>
            </a:r>
            <a:r>
              <a:rPr sz="1050" spc="-25" dirty="0">
                <a:latin typeface="Times New Roman"/>
                <a:cs typeface="Times New Roman"/>
              </a:rPr>
              <a:t> for </a:t>
            </a:r>
            <a:r>
              <a:rPr sz="1050" spc="-10" dirty="0">
                <a:latin typeface="Times New Roman"/>
                <a:cs typeface="Times New Roman"/>
              </a:rPr>
              <a:t>reliably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low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leachables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extractables.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1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chemical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most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acids,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bases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alcohol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Translucent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easy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viewing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liquid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levels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Wide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mouth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filling</a:t>
            </a:r>
            <a:endParaRPr sz="1050" dirty="0">
              <a:latin typeface="Times New Roman"/>
              <a:cs typeface="Times New Roman"/>
            </a:endParaRPr>
          </a:p>
          <a:p>
            <a:pPr marL="279400" marR="2105660" indent="-266700">
              <a:lnSpc>
                <a:spcPct val="122900"/>
              </a:lnSpc>
              <a:spcBef>
                <a:spcPts val="10"/>
              </a:spcBef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Linerless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closures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ensure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leakproof†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protection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without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the </a:t>
            </a:r>
            <a:r>
              <a:rPr sz="1050" dirty="0">
                <a:latin typeface="Times New Roman"/>
                <a:cs typeface="Times New Roman"/>
              </a:rPr>
              <a:t>use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liner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that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wrinkle,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cause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contaminate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your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1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Autoclavable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Leakproof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5" dirty="0">
                <a:latin typeface="Times New Roman"/>
                <a:cs typeface="Times New Roman"/>
              </a:rPr>
              <a:t>RNase/DNase-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Manufactured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from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toxic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30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sterile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provided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sz="1050" spc="-10" dirty="0">
                <a:latin typeface="Times New Roman"/>
                <a:cs typeface="Times New Roman"/>
              </a:rPr>
              <a:t>Note: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Completely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disengage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threads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remove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before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autoclaving.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3512185"/>
          <a:ext cx="6645909" cy="6137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411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73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313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8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Closure；RNase/DNase-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25/Tray；125/CS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WB05-2000S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cap；caliber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WB05-4000S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cap；caliber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8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Closure；RNase/DNase-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free;</a:t>
                      </a:r>
                      <a:r>
                        <a:rPr sz="900" spc="3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WB05-30-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WB05-125-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25/Tray；125/CS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WB05-1000-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WB05-2000S-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cap；caliber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63mm；Sterile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WB05-2000-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WB05-4000S-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4000ml；PP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cap；caliber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63mm；Sterile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WB05-4000-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8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Closure；RNase/DNase-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free;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Bulk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28971" y="1917192"/>
            <a:ext cx="2311907" cy="1540764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1D5EC018-1B61-8F1D-AC73-6028BE6E55FA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256020" cy="2357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Wide-</a:t>
            </a:r>
            <a:r>
              <a:rPr sz="1200" dirty="0">
                <a:latin typeface="Arial MT"/>
                <a:cs typeface="Arial MT"/>
              </a:rPr>
              <a:t>Mouth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HDPE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Bottles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with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Closure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ct val="142900"/>
              </a:lnSpc>
              <a:spcBef>
                <a:spcPts val="725"/>
              </a:spcBef>
              <a:buFont typeface="Wingdings"/>
              <a:buChar char=""/>
              <a:tabLst>
                <a:tab pos="279400" algn="l"/>
              </a:tabLst>
            </a:pPr>
            <a:r>
              <a:rPr sz="1050" spc="-20" dirty="0">
                <a:latin typeface="Times New Roman"/>
                <a:cs typeface="Times New Roman"/>
              </a:rPr>
              <a:t>Wide-</a:t>
            </a:r>
            <a:r>
              <a:rPr sz="1050" spc="-10" dirty="0">
                <a:latin typeface="Times New Roman"/>
                <a:cs typeface="Times New Roman"/>
              </a:rPr>
              <a:t>Mouth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HDPE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Ideal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storing,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sampling,</a:t>
            </a:r>
            <a:r>
              <a:rPr sz="1050" spc="-20" dirty="0">
                <a:latin typeface="Times New Roman"/>
                <a:cs typeface="Times New Roman"/>
              </a:rPr>
              <a:t> transporting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packaging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products.</a:t>
            </a:r>
            <a:r>
              <a:rPr sz="1050" spc="204" dirty="0">
                <a:latin typeface="Times New Roman"/>
                <a:cs typeface="Times New Roman"/>
              </a:rPr>
              <a:t>  </a:t>
            </a: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chemical resistance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most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acids,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bases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alcohols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freezer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use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−100°C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.Leakproof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design.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only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from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high-</a:t>
            </a:r>
            <a:r>
              <a:rPr sz="1050" spc="-10" dirty="0">
                <a:latin typeface="Times New Roman"/>
                <a:cs typeface="Times New Roman"/>
              </a:rPr>
              <a:t>quality,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laboratory-</a:t>
            </a:r>
            <a:r>
              <a:rPr sz="1050" dirty="0">
                <a:latin typeface="Times New Roman"/>
                <a:cs typeface="Times New Roman"/>
              </a:rPr>
              <a:t>grade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plastic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dependably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low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leachables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extractables.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uniform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walls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durability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splitting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punctures</a:t>
            </a:r>
            <a:endParaRPr sz="1050" dirty="0">
              <a:latin typeface="Times New Roman"/>
              <a:cs typeface="Times New Roman"/>
            </a:endParaRPr>
          </a:p>
          <a:p>
            <a:pPr marL="279400" marR="2219325" indent="-266700">
              <a:lnSpc>
                <a:spcPct val="142900"/>
              </a:lnSpc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Linerless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caps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ultimate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leakproof†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protection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without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the </a:t>
            </a:r>
            <a:r>
              <a:rPr sz="1050" dirty="0">
                <a:latin typeface="Times New Roman"/>
                <a:cs typeface="Times New Roman"/>
              </a:rPr>
              <a:t>use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ofa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liner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that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wrinkle,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cause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leaks,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contaminate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your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25" dirty="0">
                <a:latin typeface="Times New Roman"/>
                <a:cs typeface="Times New Roman"/>
              </a:rPr>
              <a:t>RNase/DNase-</a:t>
            </a:r>
            <a:r>
              <a:rPr sz="1050" spc="-20" dirty="0">
                <a:latin typeface="Times New Roman"/>
                <a:cs typeface="Times New Roman"/>
              </a:rPr>
              <a:t>free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Manufactured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from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toxic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Sterile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non-</a:t>
            </a:r>
            <a:r>
              <a:rPr sz="1050" spc="-10" dirty="0">
                <a:latin typeface="Times New Roman"/>
                <a:cs typeface="Times New Roman"/>
              </a:rPr>
              <a:t>sterile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provided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7758912"/>
              </p:ext>
            </p:extLst>
          </p:nvPr>
        </p:nvGraphicFramePr>
        <p:xfrm>
          <a:off x="378460" y="3670300"/>
          <a:ext cx="6645909" cy="61372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92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69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370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 Lab Quality HDPE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Bottles；RNase/DNase-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125ml；HDPE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25/Tray；125/CS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WB02-2000S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cap；Caliber:63mm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WB02-4000S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cap；Caliber:63mm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 Lab Quality HDPE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Bottles；RNase/DNase-free;Sterile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WB02-30-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WB02-125-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125ml；HDPE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25/Tray；125/CS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WB02-1000-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WB02-2000S-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cap；Caliber:63mm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WB02-2000-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WB02-4000S-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cap；Caliber:63mm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WB02-4000-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 HDPE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Bottles；RNase/DNase-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free;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Bulk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Pack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125ml；HDPE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WBG02-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cap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63440" y="1976628"/>
            <a:ext cx="2389632" cy="1592579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DCB5D496-15DB-374C-0581-D05109E65F79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0042" y="114853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3873500" cy="671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Wide-</a:t>
            </a:r>
            <a:r>
              <a:rPr sz="1200" dirty="0">
                <a:latin typeface="Arial MT"/>
                <a:cs typeface="Arial MT"/>
              </a:rPr>
              <a:t>Mouth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Amber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HDPE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Bottles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with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Closure</a:t>
            </a: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975"/>
              </a:spcBef>
            </a:pPr>
            <a:r>
              <a:rPr sz="1050" dirty="0">
                <a:latin typeface="Arial MT"/>
                <a:cs typeface="Arial MT"/>
              </a:rPr>
              <a:t>For</a:t>
            </a:r>
            <a:r>
              <a:rPr sz="1050" spc="-30" dirty="0">
                <a:latin typeface="Arial MT"/>
                <a:cs typeface="Arial MT"/>
              </a:rPr>
              <a:t> </a:t>
            </a:r>
            <a:r>
              <a:rPr sz="1050" spc="-10" dirty="0">
                <a:latin typeface="Arial MT"/>
                <a:cs typeface="Arial MT"/>
              </a:rPr>
              <a:t>light</a:t>
            </a:r>
            <a:r>
              <a:rPr sz="1050" spc="-35" dirty="0">
                <a:latin typeface="Arial MT"/>
                <a:cs typeface="Arial MT"/>
              </a:rPr>
              <a:t> </a:t>
            </a:r>
            <a:r>
              <a:rPr sz="1050" spc="-10" dirty="0">
                <a:latin typeface="Arial MT"/>
                <a:cs typeface="Arial MT"/>
              </a:rPr>
              <a:t>sensitive</a:t>
            </a:r>
            <a:r>
              <a:rPr sz="1050" spc="-25" dirty="0">
                <a:latin typeface="Arial MT"/>
                <a:cs typeface="Arial MT"/>
              </a:rPr>
              <a:t> </a:t>
            </a:r>
            <a:r>
              <a:rPr sz="1050" spc="-10" dirty="0">
                <a:latin typeface="Arial MT"/>
                <a:cs typeface="Arial MT"/>
              </a:rPr>
              <a:t>materials</a:t>
            </a:r>
            <a:endParaRPr sz="105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7738075"/>
              </p:ext>
            </p:extLst>
          </p:nvPr>
        </p:nvGraphicFramePr>
        <p:xfrm>
          <a:off x="381001" y="2080260"/>
          <a:ext cx="6645909" cy="6532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43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77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249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8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Bottles；RNase/DNase-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125ml；HDPE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25/Tray；125/CS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AWB02-2000S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 body;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cap；Caliber:63mm；Amber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AWB02-4000S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cap；Caliber:63mm；Amber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8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Quality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Bottles；RNase/DNase-free；Sterile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AWB02-30-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AWB02-60-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AWB02-125-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125ml；HDPE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50/Tray；250/CS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AWB02-250-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25/Tray；125/CS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AWB02-500-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10/PK；100/CS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AWB02-1000-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6/Pk；48/CS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AWB02-2000S-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cap；Caliber:63mm；Amber；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AWB02-2000-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AWB02-4000S-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bottle 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cap；Caliber:63mm；Amber；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AWB02-4000-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cap；Amber；Sterile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Individual</a:t>
                      </a:r>
                      <a:r>
                        <a:rPr sz="900" spc="-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packaging；6/CS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Wide-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Lab Quality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Amber</a:t>
                      </a:r>
                      <a:r>
                        <a:rPr sz="900" spc="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Bottles；RNase/DNase-free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；大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30ml；HDPE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60ml；HDPE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125ml；HDPE</a:t>
                      </a:r>
                      <a:r>
                        <a:rPr sz="900" spc="-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AWBG02-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AWBG02-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1000ml；HDPE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body;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cap；Amber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48/CS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34128" y="515112"/>
            <a:ext cx="2214372" cy="1475231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EE98CE0A-44E6-838E-6AA8-4AF384F501E0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67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17947" y="647700"/>
            <a:ext cx="2253996" cy="1690116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44500" y="643255"/>
            <a:ext cx="6100445" cy="350075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Heavy-</a:t>
            </a:r>
            <a:r>
              <a:rPr sz="1200" dirty="0">
                <a:latin typeface="Arial MT"/>
                <a:cs typeface="Arial MT"/>
              </a:rPr>
              <a:t>Duty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Vacuum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Bottles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with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Closure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26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Hold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full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vacuum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up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24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hours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Heavy-</a:t>
            </a:r>
            <a:r>
              <a:rPr sz="1050" spc="-10" dirty="0">
                <a:latin typeface="Times New Roman"/>
                <a:cs typeface="Times New Roman"/>
              </a:rPr>
              <a:t>Duty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PP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Vacuum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Bottles.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Ideal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20" dirty="0">
                <a:latin typeface="Times New Roman"/>
                <a:cs typeface="Times New Roman"/>
              </a:rPr>
              <a:t> heavy-</a:t>
            </a:r>
            <a:r>
              <a:rPr sz="1050" spc="-10" dirty="0">
                <a:latin typeface="Times New Roman"/>
                <a:cs typeface="Times New Roman"/>
              </a:rPr>
              <a:t>duty</a:t>
            </a:r>
            <a:r>
              <a:rPr sz="1050" spc="-20" dirty="0">
                <a:latin typeface="Times New Roman"/>
                <a:cs typeface="Times New Roman"/>
              </a:rPr>
              <a:t> biotechnology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lab</a:t>
            </a:r>
            <a:r>
              <a:rPr sz="1050" spc="-1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use,</a:t>
            </a:r>
            <a:endParaRPr sz="1050" dirty="0">
              <a:latin typeface="Times New Roman"/>
              <a:cs typeface="Times New Roman"/>
            </a:endParaRPr>
          </a:p>
          <a:p>
            <a:pPr marL="279400" marR="1835785" indent="-266700">
              <a:lnSpc>
                <a:spcPct val="142900"/>
              </a:lnSpc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these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thick-</a:t>
            </a:r>
            <a:r>
              <a:rPr sz="1050" spc="-10" dirty="0">
                <a:latin typeface="Times New Roman"/>
                <a:cs typeface="Times New Roman"/>
              </a:rPr>
              <a:t>walled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withstand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repeated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room-</a:t>
            </a:r>
            <a:r>
              <a:rPr sz="1050" spc="-10" dirty="0">
                <a:latin typeface="Times New Roman"/>
                <a:cs typeface="Times New Roman"/>
              </a:rPr>
              <a:t>temperature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vacuum applications.</a:t>
            </a:r>
            <a:endParaRPr sz="1050" dirty="0">
              <a:latin typeface="Times New Roman"/>
              <a:cs typeface="Times New Roman"/>
            </a:endParaRPr>
          </a:p>
          <a:p>
            <a:pPr marL="279400" marR="2148205" indent="-266700">
              <a:lnSpc>
                <a:spcPct val="142900"/>
              </a:lnSpc>
              <a:buFont typeface="Wingdings"/>
              <a:buChar char=""/>
              <a:tabLst>
                <a:tab pos="279400" algn="l"/>
              </a:tabLst>
            </a:pPr>
            <a:r>
              <a:rPr sz="1050" dirty="0">
                <a:latin typeface="Times New Roman"/>
                <a:cs typeface="Times New Roman"/>
              </a:rPr>
              <a:t>Use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waste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aspirator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autoclavable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vessel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scaleup activities</a:t>
            </a:r>
            <a:endParaRPr sz="1050" dirty="0">
              <a:latin typeface="Times New Roman"/>
              <a:cs typeface="Times New Roman"/>
            </a:endParaRPr>
          </a:p>
          <a:p>
            <a:pPr marL="342900" indent="-330200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342900" algn="l"/>
              </a:tabLst>
            </a:pP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culture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applications.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designed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withstand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wear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tear,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wide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diameter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thick</a:t>
            </a:r>
            <a:endParaRPr sz="1050" dirty="0">
              <a:latin typeface="Times New Roman"/>
              <a:cs typeface="Times New Roman"/>
            </a:endParaRPr>
          </a:p>
          <a:p>
            <a:pPr marL="342900" indent="-330200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342900" algn="l"/>
              </a:tabLst>
            </a:pP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durable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vacuum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has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ultra-</a:t>
            </a:r>
            <a:r>
              <a:rPr sz="1050" spc="-10" dirty="0">
                <a:latin typeface="Times New Roman"/>
                <a:cs typeface="Times New Roman"/>
              </a:rPr>
              <a:t>high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strength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Reinforced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white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with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gasket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complete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leak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proof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lang="en-IN" sz="1050" spc="-10" dirty="0">
                <a:latin typeface="Times New Roman"/>
                <a:cs typeface="Times New Roman"/>
              </a:rPr>
              <a:t>DARSUN</a:t>
            </a:r>
            <a:r>
              <a:rPr sz="1050" spc="-10" dirty="0">
                <a:latin typeface="Times New Roman"/>
                <a:cs typeface="Times New Roman"/>
              </a:rPr>
              <a:t>™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vacuum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polypropylene,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HDPE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amber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HDPE</a:t>
            </a:r>
            <a:endParaRPr sz="1050" dirty="0">
              <a:latin typeface="Times New Roman"/>
              <a:cs typeface="Times New Roman"/>
            </a:endParaRPr>
          </a:p>
          <a:p>
            <a:pPr marL="279400" marR="5080" indent="-266700">
              <a:lnSpc>
                <a:spcPct val="142900"/>
              </a:lnSpc>
              <a:buFont typeface="Wingdings"/>
              <a:buChar char=""/>
              <a:tabLst>
                <a:tab pos="279400" algn="l"/>
              </a:tabLst>
            </a:pP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transportation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liquids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dry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well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tanks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waste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containers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for </a:t>
            </a:r>
            <a:r>
              <a:rPr sz="1050" spc="-10" dirty="0">
                <a:latin typeface="Times New Roman"/>
                <a:cs typeface="Times New Roman"/>
              </a:rPr>
              <a:t>automated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instruments.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Each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bottle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equipped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three-</a:t>
            </a:r>
            <a:r>
              <a:rPr sz="1050" dirty="0">
                <a:latin typeface="Times New Roman"/>
                <a:cs typeface="Times New Roman"/>
              </a:rPr>
              <a:t>way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cap.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liquid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dispenser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rehydration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device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4150360"/>
          <a:ext cx="6763382" cy="2249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28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60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16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65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458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404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Capacity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Outside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Inner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6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Heavy-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Duty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r>
                        <a:rPr sz="900" spc="-1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Closure；leakproof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228mm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260mm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119mm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4000ml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335mm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154mm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 gridSpan="6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Heavy-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Duty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Closure；leakproof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228mm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25/CS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260mm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119mm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PB02-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4000ml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335mm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154mm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7097395"/>
            <a:ext cx="4683760" cy="2813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Polypropylene,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Carboy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with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Handle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ct val="142900"/>
              </a:lnSpc>
              <a:spcBef>
                <a:spcPts val="710"/>
              </a:spcBef>
              <a:buFont typeface="Wingdings"/>
              <a:buChar char=""/>
              <a:tabLst>
                <a:tab pos="279400" algn="l"/>
                <a:tab pos="2848610" algn="l"/>
              </a:tabLst>
            </a:pPr>
            <a:r>
              <a:rPr sz="1050" spc="-10" dirty="0">
                <a:latin typeface="Times New Roman"/>
                <a:cs typeface="Times New Roman"/>
              </a:rPr>
              <a:t>Autoclavable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Carboys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large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batches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culture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media,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vaccine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product </a:t>
            </a:r>
            <a:r>
              <a:rPr sz="1050" spc="-20" dirty="0">
                <a:latin typeface="Times New Roman"/>
                <a:cs typeface="Times New Roman"/>
              </a:rPr>
              <a:t>production,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bulk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media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chemical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storage.</a:t>
            </a:r>
            <a:r>
              <a:rPr sz="1050" dirty="0">
                <a:latin typeface="Times New Roman"/>
                <a:cs typeface="Times New Roman"/>
              </a:rPr>
              <a:t>	</a:t>
            </a:r>
            <a:r>
              <a:rPr sz="1050" spc="-10" dirty="0">
                <a:latin typeface="Times New Roman"/>
                <a:cs typeface="Times New Roman"/>
              </a:rPr>
              <a:t>These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carboys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feature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large mouth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easy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filling/dispensing,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natural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white </a:t>
            </a:r>
            <a:r>
              <a:rPr sz="1050" dirty="0">
                <a:latin typeface="Times New Roman"/>
                <a:cs typeface="Times New Roman"/>
              </a:rPr>
              <a:t>83B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closure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TPE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(thermoplastic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elastomer)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gasket.</a:t>
            </a:r>
            <a:endParaRPr sz="1050" dirty="0">
              <a:latin typeface="Times New Roman"/>
              <a:cs typeface="Times New Roman"/>
            </a:endParaRPr>
          </a:p>
          <a:p>
            <a:pPr marL="279400" marR="56515" indent="-266700">
              <a:lnSpc>
                <a:spcPct val="142900"/>
              </a:lnSpc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Round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design,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graduated,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leak-</a:t>
            </a:r>
            <a:r>
              <a:rPr sz="1050" spc="-10" dirty="0">
                <a:latin typeface="Times New Roman"/>
                <a:cs typeface="Times New Roman"/>
              </a:rPr>
              <a:t>proof,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excellent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chemical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resistance,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wide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shoulders with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handles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easy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handling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dumping</a:t>
            </a:r>
            <a:endParaRPr sz="1050" dirty="0">
              <a:latin typeface="Times New Roman"/>
              <a:cs typeface="Times New Roman"/>
            </a:endParaRPr>
          </a:p>
          <a:p>
            <a:pPr marL="279400" marR="125095" indent="-266700">
              <a:lnSpc>
                <a:spcPct val="142900"/>
              </a:lnSpc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vats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drain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taps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ideal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storing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distributing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solutions,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media, distilled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water,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reagents,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etc.Polypropylene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VAT</a:t>
            </a:r>
            <a:r>
              <a:rPr sz="1050" spc="-1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high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temperature autoclave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sterilization,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used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solvents,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media,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vaccines,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etc. </a:t>
            </a:r>
            <a:r>
              <a:rPr sz="1050" spc="-10" dirty="0">
                <a:latin typeface="Times New Roman"/>
                <a:cs typeface="Times New Roman"/>
              </a:rPr>
              <a:t>Compared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HDPE,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LDPE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uses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fewer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catalysts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more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for </a:t>
            </a:r>
            <a:r>
              <a:rPr sz="1050" spc="-10" dirty="0">
                <a:latin typeface="Times New Roman"/>
                <a:cs typeface="Times New Roman"/>
              </a:rPr>
              <a:t>containing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sensitive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polymerization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catalysts</a:t>
            </a:r>
            <a:endParaRPr sz="1050" dirty="0">
              <a:latin typeface="Times New Roman"/>
              <a:cs typeface="Times New Roman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53228" y="7039356"/>
            <a:ext cx="1859279" cy="1395984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33415" y="8516111"/>
            <a:ext cx="1859280" cy="1395984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8F5D7910-D512-A99C-2274-3B110EDDDABA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44500" y="121920"/>
            <a:ext cx="6770370" cy="132778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  <a:p>
            <a:pPr marL="279400" marR="405765" indent="-266700">
              <a:lnSpc>
                <a:spcPct val="141900"/>
              </a:lnSpc>
              <a:spcBef>
                <a:spcPts val="1380"/>
              </a:spcBef>
              <a:buFont typeface="Wingdings"/>
              <a:buChar char=""/>
              <a:tabLst>
                <a:tab pos="279400" algn="l"/>
              </a:tabLst>
            </a:pPr>
            <a:r>
              <a:rPr sz="1050" spc="-10" dirty="0">
                <a:latin typeface="Times New Roman"/>
                <a:cs typeface="Times New Roman"/>
              </a:rPr>
              <a:t>Amber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HDPE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vats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best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choice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mixing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photosensitive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chemicals,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reagents,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buffers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and </a:t>
            </a:r>
            <a:r>
              <a:rPr sz="1050" spc="-10" dirty="0">
                <a:latin typeface="Times New Roman"/>
                <a:cs typeface="Times New Roman"/>
              </a:rPr>
              <a:t>standards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55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There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options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without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Spigot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Note: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Completely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disengage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threads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remove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cap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before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autoclaving.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61619" y="10160889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68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2397" y="1652905"/>
          <a:ext cx="6034402" cy="2455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99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12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13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245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719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553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Capacity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Outside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Inner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bottle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mouth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6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Polypropylene,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Carboy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Handle；leak-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proof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389mm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528mm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286mm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678mm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379mm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 gridSpan="6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Polypropylene,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Carboy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Handle；with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Spigot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；leak-proof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389mm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528mm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286mm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FB05-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678mm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379mm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 gridSpan="6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Brown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polypropylene,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Carboy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brown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Handle；leak-proof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10L-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389mm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4407535"/>
            <a:ext cx="4646295" cy="12134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1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Filling/Venting Closures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ct val="141900"/>
              </a:lnSpc>
              <a:spcBef>
                <a:spcPts val="735"/>
              </a:spcBef>
              <a:buFont typeface="Wingdings"/>
              <a:buChar char=""/>
              <a:tabLst>
                <a:tab pos="279400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white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white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gold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silicone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hose,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5" dirty="0">
                <a:latin typeface="Times New Roman"/>
                <a:cs typeface="Times New Roman"/>
              </a:rPr>
              <a:t>SC05-3-</a:t>
            </a:r>
            <a:r>
              <a:rPr sz="1050" dirty="0">
                <a:latin typeface="Times New Roman"/>
                <a:cs typeface="Times New Roman"/>
              </a:rPr>
              <a:t>64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series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available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two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diameters</a:t>
            </a:r>
            <a:endParaRPr sz="1050" dirty="0">
              <a:latin typeface="Times New Roman"/>
              <a:cs typeface="Times New Roman"/>
            </a:endParaRPr>
          </a:p>
          <a:p>
            <a:pPr marL="279400" marR="26670" indent="-266700">
              <a:lnSpc>
                <a:spcPct val="141900"/>
              </a:lnSpc>
              <a:spcBef>
                <a:spcPts val="25"/>
              </a:spcBef>
              <a:buFont typeface="Wingdings"/>
              <a:buChar char=""/>
              <a:tabLst>
                <a:tab pos="279400" algn="l"/>
              </a:tabLst>
            </a:pPr>
            <a:r>
              <a:rPr lang="en-IN" sz="1050" spc="-10" dirty="0">
                <a:latin typeface="Times New Roman"/>
                <a:cs typeface="Times New Roman"/>
              </a:rPr>
              <a:t>DARSUN</a:t>
            </a:r>
            <a:r>
              <a:rPr sz="1050" spc="-10" dirty="0">
                <a:latin typeface="Times New Roman"/>
                <a:cs typeface="Times New Roman"/>
              </a:rPr>
              <a:t>™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special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three-</a:t>
            </a:r>
            <a:r>
              <a:rPr sz="1050" dirty="0">
                <a:latin typeface="Times New Roman"/>
                <a:cs typeface="Times New Roman"/>
              </a:rPr>
              <a:t>way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cover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used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solvent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dispensing,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waste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liquid collection,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rehydration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and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more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5856605"/>
          <a:ext cx="6642734" cy="1830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36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89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96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SC05-3-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39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Three-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way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53mm</a:t>
                      </a:r>
                      <a:r>
                        <a:rPr sz="900" spc="-1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6.35mm;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1000ml,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2000ml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SC05-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64A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Three-way</a:t>
                      </a:r>
                      <a:r>
                        <a:rPr sz="900" spc="-6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5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83mm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6.35mm;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4000ml,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5000ml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vats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SC05-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64B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Three-way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83mm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12.7mm;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4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4000ml,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5000ml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vats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53B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liter,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liter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vacuum</a:t>
                      </a:r>
                      <a:r>
                        <a:rPr sz="900" spc="-4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pressure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bottles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83B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cover;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lang="en-IN"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L,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L,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3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L,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L</a:t>
                      </a:r>
                      <a:r>
                        <a:rPr sz="900" spc="-1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vats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7984363"/>
            <a:ext cx="4214495" cy="1443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Special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Spigot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ct val="142900"/>
              </a:lnSpc>
              <a:spcBef>
                <a:spcPts val="725"/>
              </a:spcBef>
              <a:buFont typeface="Wingdings"/>
              <a:buChar char=""/>
              <a:tabLst>
                <a:tab pos="279400" algn="l"/>
              </a:tabLst>
            </a:pP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white/blue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polypropylene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material;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The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connector</a:t>
            </a:r>
            <a:r>
              <a:rPr sz="1050" spc="-5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is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made</a:t>
            </a:r>
            <a:r>
              <a:rPr sz="1050" spc="-5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of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high </a:t>
            </a:r>
            <a:r>
              <a:rPr sz="1050" spc="-10" dirty="0">
                <a:latin typeface="Times New Roman"/>
                <a:cs typeface="Times New Roman"/>
              </a:rPr>
              <a:t>density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polyethylene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lang="en-IN" sz="1050" spc="-10" dirty="0">
                <a:latin typeface="Times New Roman"/>
                <a:cs typeface="Times New Roman"/>
              </a:rPr>
              <a:t>DARSUN</a:t>
            </a:r>
            <a:r>
              <a:rPr sz="1050" spc="-10" dirty="0">
                <a:latin typeface="Times New Roman"/>
                <a:cs typeface="Times New Roman"/>
              </a:rPr>
              <a:t>™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special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faucet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can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be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connected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to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16mm</a:t>
            </a:r>
            <a:r>
              <a:rPr sz="1050" spc="-25" dirty="0">
                <a:latin typeface="Times New Roman"/>
                <a:cs typeface="Times New Roman"/>
              </a:rPr>
              <a:t> </a:t>
            </a:r>
            <a:r>
              <a:rPr sz="1050" spc="-20" dirty="0">
                <a:latin typeface="Times New Roman"/>
                <a:cs typeface="Times New Roman"/>
              </a:rPr>
              <a:t>hose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Equipped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25" dirty="0">
                <a:latin typeface="Times New Roman"/>
                <a:cs typeface="Times New Roman"/>
              </a:rPr>
              <a:t> 6-</a:t>
            </a:r>
            <a:r>
              <a:rPr sz="1050" dirty="0">
                <a:latin typeface="Times New Roman"/>
                <a:cs typeface="Times New Roman"/>
              </a:rPr>
              <a:t>8mm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hose</a:t>
            </a:r>
            <a:r>
              <a:rPr sz="1050" spc="-4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connector</a:t>
            </a:r>
            <a:endParaRPr sz="105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540"/>
              </a:spcBef>
              <a:buFont typeface="Wingdings"/>
              <a:buChar char=""/>
              <a:tabLst>
                <a:tab pos="278765" algn="l"/>
              </a:tabLst>
            </a:pPr>
            <a:r>
              <a:rPr sz="1050" spc="-10" dirty="0">
                <a:latin typeface="Times New Roman"/>
                <a:cs typeface="Times New Roman"/>
              </a:rPr>
              <a:t>Suitable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for</a:t>
            </a:r>
            <a:r>
              <a:rPr sz="1050" spc="-35" dirty="0">
                <a:latin typeface="Times New Roman"/>
                <a:cs typeface="Times New Roman"/>
              </a:rPr>
              <a:t> </a:t>
            </a:r>
            <a:r>
              <a:rPr lang="en-IN" sz="1050" spc="-10" dirty="0">
                <a:latin typeface="Times New Roman"/>
                <a:cs typeface="Times New Roman"/>
              </a:rPr>
              <a:t>DARSUN</a:t>
            </a:r>
            <a:r>
              <a:rPr sz="1050" spc="-10" dirty="0">
                <a:latin typeface="Times New Roman"/>
                <a:cs typeface="Times New Roman"/>
              </a:rPr>
              <a:t>™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storage</a:t>
            </a:r>
            <a:r>
              <a:rPr sz="1050" spc="-2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vats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with</a:t>
            </a:r>
            <a:r>
              <a:rPr sz="1050" spc="-45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drain</a:t>
            </a:r>
            <a:r>
              <a:rPr sz="1050" spc="-30" dirty="0">
                <a:latin typeface="Times New Roman"/>
                <a:cs typeface="Times New Roman"/>
              </a:rPr>
              <a:t> </a:t>
            </a:r>
            <a:r>
              <a:rPr sz="1050" spc="-10" dirty="0">
                <a:latin typeface="Times New Roman"/>
                <a:cs typeface="Times New Roman"/>
              </a:rPr>
              <a:t>spout</a:t>
            </a:r>
            <a:endParaRPr sz="1050" dirty="0">
              <a:latin typeface="Times New Roman"/>
              <a:cs typeface="Times New Roman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8747" y="9434195"/>
          <a:ext cx="6635115" cy="417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1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48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57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WT05-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  <a:tabLst>
                          <a:tab pos="4116704" algn="l"/>
                        </a:tabLst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FB05-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10L,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FB05-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20L,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FB05-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50L,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FB04-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10L,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FB04-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20L,</a:t>
                      </a:r>
                      <a:r>
                        <a:rPr sz="900" spc="-3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FB04-</a:t>
                      </a:r>
                      <a:r>
                        <a:rPr sz="900" spc="-25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50L</a:t>
                      </a:r>
                      <a:r>
                        <a:rPr sz="90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95315" y="4358640"/>
            <a:ext cx="1859280" cy="1395984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66359" y="7970520"/>
            <a:ext cx="1859280" cy="1395984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F0325CBD-1861-094A-D718-C6222C10E20A}"/>
              </a:ext>
            </a:extLst>
          </p:cNvPr>
          <p:cNvSpPr txBox="1"/>
          <p:nvPr/>
        </p:nvSpPr>
        <p:spPr>
          <a:xfrm>
            <a:off x="5264657" y="10206289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5906135" cy="1078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Powder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free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latex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gloves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access,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wear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Thickened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treatment,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flexibility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original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Asian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hand-</a:t>
            </a:r>
            <a:r>
              <a:rPr sz="900" dirty="0">
                <a:latin typeface="Microsoft YaHei Light"/>
                <a:cs typeface="Microsoft YaHei Light"/>
              </a:rPr>
              <a:t>shaped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design,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hands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divided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left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right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hands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Clr>
                <a:srgbClr val="333333"/>
              </a:buClr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Pure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natural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latex,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glove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powder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free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1742440"/>
          <a:ext cx="5460364" cy="2052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69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21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12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Powder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latex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gloves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6-7cm；XS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7-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8cm；S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8-9cm；M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9-10cm；L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™Powder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free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latex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gloves；Sterile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B03-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6-7cm；XS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30Pairs/PK；10Pk/Cs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B03-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7-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8cm；S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30Pairs/PK；10Pk/Cs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B03-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8-9cm；M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30Pairs/PK；10Pk/Cs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4095115"/>
            <a:ext cx="4603750" cy="1076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Nitrile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gloves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high-</a:t>
            </a:r>
            <a:r>
              <a:rPr sz="900" dirty="0">
                <a:latin typeface="Microsoft YaHei Light"/>
                <a:cs typeface="Microsoft YaHei Light"/>
              </a:rPr>
              <a:t>density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material,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tensile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durability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Fingertip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pitting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increases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friction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improves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sensitivity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handling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Anti-</a:t>
            </a:r>
            <a:r>
              <a:rPr sz="900" dirty="0">
                <a:latin typeface="Microsoft YaHei Light"/>
                <a:cs typeface="Microsoft YaHei Light"/>
              </a:rPr>
              <a:t>skid,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anti-</a:t>
            </a:r>
            <a:r>
              <a:rPr sz="900" dirty="0">
                <a:latin typeface="Microsoft YaHei Light"/>
                <a:cs typeface="Microsoft YaHei Light"/>
              </a:rPr>
              <a:t>oil,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grip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strength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puncture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enhanced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plasticity,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gloves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puncture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5193030"/>
          <a:ext cx="5452108" cy="1031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529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Nitrile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gloves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B04-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7-</a:t>
                      </a: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8cm；S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B04-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8-9cm；M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B04-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120-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9-10cm；L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0B0B0B"/>
                          </a:solidFill>
                          <a:latin typeface="Microsoft YaHei Light"/>
                          <a:cs typeface="Microsoft YaHei Light"/>
                        </a:rPr>
                        <a:t>100Pcs/PK；10Pk/Cs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6522834"/>
            <a:ext cx="5466080" cy="1076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Disposable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masks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5" dirty="0">
                <a:latin typeface="Microsoft YaHei Light"/>
                <a:cs typeface="Microsoft YaHei Light"/>
              </a:rPr>
              <a:t>Moisture-</a:t>
            </a:r>
            <a:r>
              <a:rPr sz="900" spc="-10" dirty="0">
                <a:latin typeface="Microsoft YaHei Light"/>
                <a:cs typeface="Microsoft YaHei Light"/>
              </a:rPr>
              <a:t>proof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layer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5" dirty="0">
                <a:latin typeface="Microsoft YaHei Light"/>
                <a:cs typeface="Microsoft YaHei Light"/>
              </a:rPr>
              <a:t>non-</a:t>
            </a:r>
            <a:r>
              <a:rPr sz="900" spc="-20" dirty="0">
                <a:latin typeface="Microsoft YaHei Light"/>
                <a:cs typeface="Microsoft YaHei Light"/>
              </a:rPr>
              <a:t>woven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fabric: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ultra-</a:t>
            </a:r>
            <a:r>
              <a:rPr sz="900" dirty="0">
                <a:latin typeface="Microsoft YaHei Light"/>
                <a:cs typeface="Microsoft YaHei Light"/>
              </a:rPr>
              <a:t>soft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fiber,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skin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affinity,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excellent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comfort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Ultra-</a:t>
            </a:r>
            <a:r>
              <a:rPr sz="900" spc="-10" dirty="0">
                <a:latin typeface="Microsoft YaHei Light"/>
                <a:cs typeface="Microsoft YaHei Light"/>
              </a:rPr>
              <a:t>soft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fine</a:t>
            </a:r>
            <a:r>
              <a:rPr sz="900" spc="-10" dirty="0">
                <a:latin typeface="Microsoft YaHei Light"/>
                <a:cs typeface="Microsoft YaHei Light"/>
              </a:rPr>
              <a:t> fiber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layer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non-</a:t>
            </a:r>
            <a:r>
              <a:rPr sz="900" spc="-10" dirty="0">
                <a:latin typeface="Microsoft YaHei Light"/>
                <a:cs typeface="Microsoft YaHei Light"/>
              </a:rPr>
              <a:t>woven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fabric: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alkali,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moisture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resistance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properties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330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layer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cloth: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anti-bacterial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r>
              <a:rPr sz="900" spc="-20" dirty="0">
                <a:latin typeface="Microsoft YaHei Light"/>
                <a:cs typeface="Microsoft YaHei Light"/>
              </a:rPr>
              <a:t> paper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effectively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hinder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bacterial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dust,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thereby </a:t>
            </a:r>
            <a:r>
              <a:rPr sz="900" spc="-20" dirty="0">
                <a:latin typeface="Microsoft YaHei Light"/>
                <a:cs typeface="Microsoft YaHei Light"/>
              </a:rPr>
              <a:t>reducing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bacterial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invasion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7830820"/>
          <a:ext cx="5439408" cy="417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402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2227580" algn="l"/>
                        </a:tabLst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Blue；17x9.5cm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50Pcs/Box；10Box/Cs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3411" y="1734312"/>
            <a:ext cx="1341119" cy="984503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971032" y="5117592"/>
            <a:ext cx="1339595" cy="1135379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009132" y="6839711"/>
            <a:ext cx="1295400" cy="972312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966CE934-F883-9493-FA35-B8F4502BC6BC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497713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Goggles</a:t>
            </a:r>
            <a:endParaRPr sz="1200" dirty="0">
              <a:latin typeface="Arial MT"/>
              <a:cs typeface="Arial MT"/>
            </a:endParaRPr>
          </a:p>
          <a:p>
            <a:pPr marL="279400" marR="5080" indent="-266700">
              <a:lnSpc>
                <a:spcPct val="144400"/>
              </a:lnSpc>
              <a:spcBef>
                <a:spcPts val="60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Widen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flanks: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effectively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prevent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splashing </a:t>
            </a:r>
            <a:r>
              <a:rPr sz="900" spc="-10" dirty="0">
                <a:latin typeface="Microsoft YaHei Light"/>
                <a:cs typeface="Microsoft YaHei Light"/>
              </a:rPr>
              <a:t>into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eyes,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comprehensive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protection, more</a:t>
            </a:r>
            <a:r>
              <a:rPr sz="900" spc="-6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secure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PC</a:t>
            </a:r>
            <a:r>
              <a:rPr sz="900" spc="-10" dirty="0">
                <a:latin typeface="Microsoft YaHei Light"/>
                <a:cs typeface="Microsoft YaHei Light"/>
              </a:rPr>
              <a:t> lens: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polycarbonate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reinforced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lens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anti-</a:t>
            </a:r>
            <a:r>
              <a:rPr sz="900" spc="-10" dirty="0">
                <a:latin typeface="Microsoft YaHei Light"/>
                <a:cs typeface="Microsoft YaHei Light"/>
              </a:rPr>
              <a:t>impact,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anti-scratch,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anti-strong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UV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32639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Comfortable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support: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ergonomic design,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comfortable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wear,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fall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off, </a:t>
            </a:r>
            <a:r>
              <a:rPr sz="900" spc="-10" dirty="0">
                <a:latin typeface="Microsoft YaHei Light"/>
                <a:cs typeface="Microsoft YaHei Light"/>
              </a:rPr>
              <a:t>reduce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burden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nose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marR="352425" indent="-266700">
              <a:lnSpc>
                <a:spcPct val="144400"/>
              </a:lnSpc>
              <a:buFont typeface="Wingdings"/>
              <a:buChar char=""/>
              <a:tabLst>
                <a:tab pos="334010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Telescopic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mirror legs: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four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adjustable telescopic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mirror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legs,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personal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shape, 	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6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adjusted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will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2340610"/>
          <a:ext cx="5439408" cy="616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402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2227580" algn="l"/>
                        </a:tabLst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Dark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blue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frame;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mirror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leg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is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1Pair/Pk；12Pairs/Box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adjustable;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3057271"/>
            <a:ext cx="4188460" cy="1078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Anti-</a:t>
            </a:r>
            <a:r>
              <a:rPr sz="1200" dirty="0">
                <a:latin typeface="Arial MT"/>
                <a:cs typeface="Arial MT"/>
              </a:rPr>
              <a:t>fog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goggles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PC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transparency,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impact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resistance,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effective </a:t>
            </a:r>
            <a:r>
              <a:rPr sz="900" spc="-20" dirty="0">
                <a:latin typeface="Microsoft YaHei Light"/>
                <a:cs typeface="Microsoft YaHei Light"/>
              </a:rPr>
              <a:t>protection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eyes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Nose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bridge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design: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Special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nose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bridge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design,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soft,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more</a:t>
            </a:r>
            <a:r>
              <a:rPr sz="900" spc="-25" dirty="0">
                <a:latin typeface="Microsoft YaHei Light"/>
                <a:cs typeface="Microsoft YaHei Light"/>
              </a:rPr>
              <a:t> fit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Vent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design: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effectively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prevent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lens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obstructing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vision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Effective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blocking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99%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UV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4500" y="4910455"/>
            <a:ext cx="4517390" cy="1078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dirty="0">
                <a:latin typeface="Arial MT"/>
                <a:cs typeface="Arial MT"/>
              </a:rPr>
              <a:t>A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nti-</a:t>
            </a:r>
            <a:r>
              <a:rPr sz="1200" dirty="0">
                <a:latin typeface="Arial MT"/>
                <a:cs typeface="Arial MT"/>
              </a:rPr>
              <a:t>splash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face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screen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Made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plexiglass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New</a:t>
            </a:r>
            <a:r>
              <a:rPr sz="900" spc="-10" dirty="0">
                <a:latin typeface="Microsoft YaHei Light"/>
                <a:cs typeface="Microsoft YaHei Light"/>
              </a:rPr>
              <a:t> style,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protective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performance,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comfortable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wear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Impact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resistance,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temperature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resistance,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alkali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resistance,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anti-</a:t>
            </a:r>
            <a:r>
              <a:rPr sz="900" spc="-10" dirty="0">
                <a:latin typeface="Microsoft YaHei Light"/>
                <a:cs typeface="Microsoft YaHei Light"/>
              </a:rPr>
              <a:t>splash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Headwear: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light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durable, </a:t>
            </a:r>
            <a:r>
              <a:rPr sz="900" spc="-10" dirty="0">
                <a:latin typeface="Microsoft YaHei Light"/>
                <a:cs typeface="Microsoft YaHei Light"/>
              </a:rPr>
              <a:t>flexible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structure, comfortable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wear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8747" y="6009640"/>
          <a:ext cx="5417183" cy="417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18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2227580" algn="l"/>
                        </a:tabLst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plexiglass</a:t>
                      </a:r>
                      <a:r>
                        <a:rPr sz="900" spc="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material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1Pair/Pk；12Pairs/Box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444500" y="6725526"/>
            <a:ext cx="5160645" cy="18953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uvex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Customized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myopia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goggles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Perfect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Asian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face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shape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optimal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polycarbonate</a:t>
            </a:r>
            <a:r>
              <a:rPr sz="900" spc="-10" dirty="0">
                <a:latin typeface="Microsoft YaHei Light"/>
                <a:cs typeface="Microsoft YaHei Light"/>
              </a:rPr>
              <a:t> lenses </a:t>
            </a:r>
            <a:r>
              <a:rPr sz="900" spc="-20" dirty="0">
                <a:latin typeface="Microsoft YaHei Light"/>
                <a:cs typeface="Microsoft YaHei Light"/>
              </a:rPr>
              <a:t>together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transparent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flanks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provide </a:t>
            </a:r>
            <a:r>
              <a:rPr sz="900" spc="-20" dirty="0">
                <a:latin typeface="Microsoft YaHei Light"/>
                <a:cs typeface="Microsoft YaHei Light"/>
              </a:rPr>
              <a:t>comprehensive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Optical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Level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panorama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lens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gives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field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view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Wrap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legs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perfect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head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Weighs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only</a:t>
            </a:r>
            <a:r>
              <a:rPr sz="900" spc="-25" dirty="0">
                <a:latin typeface="Microsoft YaHei Light"/>
                <a:cs typeface="Microsoft YaHei Light"/>
              </a:rPr>
              <a:t> 26g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Best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comfort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Compliant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 </a:t>
            </a:r>
            <a:r>
              <a:rPr sz="900" spc="-20" dirty="0">
                <a:latin typeface="Microsoft YaHei Light"/>
                <a:cs typeface="Microsoft YaHei Light"/>
              </a:rPr>
              <a:t>European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Standard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(EN),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National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Standard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(GB),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American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standard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(ANSI)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Available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three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colors: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dark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blue,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sky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blue,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black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385572" y="8709025"/>
          <a:ext cx="5420358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212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MG2007-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measured degree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glasses/Box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99541" y="4194175"/>
          <a:ext cx="5415914" cy="417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167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AG2007-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2228850" algn="l"/>
                        </a:tabLst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material: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High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transparency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1Pair/Pk；12Pairs/Box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32932" y="1348740"/>
            <a:ext cx="1295400" cy="972312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943600" y="3447288"/>
            <a:ext cx="1284731" cy="665988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32932" y="4707636"/>
            <a:ext cx="1295400" cy="1265440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81700" y="6706555"/>
            <a:ext cx="1263122" cy="1895053"/>
          </a:xfrm>
          <a:prstGeom prst="rect">
            <a:avLst/>
          </a:prstGeom>
        </p:spPr>
      </p:pic>
      <p:sp>
        <p:nvSpPr>
          <p:cNvPr id="21" name="object 6">
            <a:extLst>
              <a:ext uri="{FF2B5EF4-FFF2-40B4-BE49-F238E27FC236}">
                <a16:creationId xmlns:a16="http://schemas.microsoft.com/office/drawing/2014/main" id="{2FD779EC-FDF6-4DD7-D976-9894A503C688}"/>
              </a:ext>
            </a:extLst>
          </p:cNvPr>
          <p:cNvSpPr txBox="1"/>
          <p:nvPr/>
        </p:nvSpPr>
        <p:spPr>
          <a:xfrm>
            <a:off x="5530850" y="10161089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505575" cy="1475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Lab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emergency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eye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wash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device</a:t>
            </a:r>
            <a:endParaRPr sz="1200" dirty="0">
              <a:latin typeface="Arial MT"/>
              <a:cs typeface="Arial MT"/>
            </a:endParaRPr>
          </a:p>
          <a:p>
            <a:pPr marL="12700" marR="4236085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Fixed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dust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outdoor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operation </a:t>
            </a:r>
            <a:r>
              <a:rPr sz="900" dirty="0">
                <a:latin typeface="Microsoft YaHei Light"/>
                <a:cs typeface="Microsoft YaHei Light"/>
              </a:rPr>
              <a:t>Function: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eye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wash,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dust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Working </a:t>
            </a:r>
            <a:r>
              <a:rPr sz="900" dirty="0">
                <a:latin typeface="Microsoft YaHei Light"/>
                <a:cs typeface="Microsoft YaHei Light"/>
              </a:rPr>
              <a:t>pressure: </a:t>
            </a:r>
            <a:r>
              <a:rPr sz="900" spc="-10" dirty="0">
                <a:latin typeface="Microsoft YaHei Light"/>
                <a:cs typeface="Microsoft YaHei Light"/>
              </a:rPr>
              <a:t>0.20-0.40Mpa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Spray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:2.0-</a:t>
            </a:r>
            <a:r>
              <a:rPr sz="900" dirty="0">
                <a:latin typeface="Microsoft YaHei Light"/>
                <a:cs typeface="Microsoft YaHei Light"/>
              </a:rPr>
              <a:t>3.0/ Eye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wash </a:t>
            </a:r>
            <a:r>
              <a:rPr sz="900" spc="-10" dirty="0">
                <a:latin typeface="Microsoft YaHei Light"/>
                <a:cs typeface="Microsoft YaHei Light"/>
              </a:rPr>
              <a:t>:0.2-</a:t>
            </a:r>
            <a:r>
              <a:rPr sz="900" spc="-25" dirty="0">
                <a:latin typeface="Microsoft YaHei Light"/>
                <a:cs typeface="Microsoft YaHei Light"/>
              </a:rPr>
              <a:t>0.3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Laboratory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emergency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eye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eye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special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working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occasions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universities, </a:t>
            </a:r>
            <a:r>
              <a:rPr sz="900" dirty="0">
                <a:latin typeface="Microsoft YaHei Light"/>
                <a:cs typeface="Microsoft YaHei Light"/>
              </a:rPr>
              <a:t>chemical,</a:t>
            </a:r>
            <a:r>
              <a:rPr sz="900" spc="-10" dirty="0">
                <a:latin typeface="Microsoft YaHei Light"/>
                <a:cs typeface="Microsoft YaHei Light"/>
              </a:rPr>
              <a:t> pharmaceutical,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petroleum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2138680"/>
          <a:ext cx="5112383" cy="418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132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EW2007-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2227580" algn="l"/>
                        </a:tabLst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Lab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emergency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eye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wash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device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2854579"/>
            <a:ext cx="5136515" cy="20694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Vertical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eye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wash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device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firm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structure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Bright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yellow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nano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ABS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coating,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coating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thickness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250-</a:t>
            </a:r>
            <a:r>
              <a:rPr sz="900" dirty="0">
                <a:latin typeface="Microsoft YaHei Light"/>
                <a:cs typeface="Microsoft YaHei Light"/>
              </a:rPr>
              <a:t>300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microns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oil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salt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properties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Luminous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signage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added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equipped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pedals,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hands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feet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linkage,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fast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petroleum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industry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electronics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electric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electroplating</a:t>
            </a:r>
            <a:r>
              <a:rPr sz="900" spc="-2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paper </a:t>
            </a:r>
            <a:r>
              <a:rPr sz="900" dirty="0">
                <a:latin typeface="Microsoft YaHei Light"/>
                <a:cs typeface="Microsoft YaHei Light"/>
              </a:rPr>
              <a:t>making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semiconductor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environmental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printing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dyeing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textile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construction,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new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energy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machinery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manufacturing, automobile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ship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repair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casting, painting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fields</a:t>
            </a:r>
            <a:r>
              <a:rPr sz="900" spc="-50" dirty="0">
                <a:latin typeface="Microsoft YaHei Light"/>
                <a:cs typeface="Microsoft YaHei Light"/>
              </a:rPr>
              <a:t>。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4944110"/>
          <a:ext cx="5106668" cy="418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075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EW2007-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2227580" algn="l"/>
                        </a:tabLst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Vertical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eye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wash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device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5858383"/>
            <a:ext cx="5524500" cy="2265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15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Multi-</a:t>
            </a:r>
            <a:r>
              <a:rPr sz="1200" spc="-10" dirty="0">
                <a:latin typeface="Arial MT"/>
                <a:cs typeface="Arial MT"/>
              </a:rPr>
              <a:t>functional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eye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washing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device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Anti-corrosion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treatment,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stainless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steel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ABS</a:t>
            </a:r>
            <a:r>
              <a:rPr sz="900" spc="-10" dirty="0">
                <a:latin typeface="Microsoft YaHei Light"/>
                <a:cs typeface="Microsoft YaHei Light"/>
              </a:rPr>
              <a:t> coating.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Bright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yellow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ABS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coating,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coating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thickness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250-</a:t>
            </a:r>
            <a:r>
              <a:rPr sz="900" dirty="0">
                <a:latin typeface="Microsoft YaHei Light"/>
                <a:cs typeface="Microsoft YaHei Light"/>
              </a:rPr>
              <a:t>300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microns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Shower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head</a:t>
            </a:r>
            <a:r>
              <a:rPr sz="900" spc="-10" dirty="0">
                <a:latin typeface="Microsoft YaHei Light"/>
                <a:cs typeface="Microsoft YaHei Light"/>
              </a:rPr>
              <a:t> 120-</a:t>
            </a:r>
            <a:r>
              <a:rPr sz="900" dirty="0">
                <a:latin typeface="Microsoft YaHei Light"/>
                <a:cs typeface="Microsoft YaHei Light"/>
              </a:rPr>
              <a:t>180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L/min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Eye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washer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nozzle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12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L/min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oil,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salt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performance.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Pedal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added,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linkage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fast.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Lighting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added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added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anti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freezing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evacuation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electric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device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 algn="just">
              <a:lnSpc>
                <a:spcPct val="143900"/>
              </a:lnSpc>
              <a:spcBef>
                <a:spcPts val="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petroleum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industry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electronics</a:t>
            </a:r>
            <a:r>
              <a:rPr sz="900" spc="-1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electric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electroplating</a:t>
            </a:r>
            <a:r>
              <a:rPr sz="900" spc="-2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paper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making, semiconductor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environmental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protection, </a:t>
            </a:r>
            <a:r>
              <a:rPr sz="900" dirty="0">
                <a:latin typeface="Microsoft YaHei Light"/>
                <a:cs typeface="Microsoft YaHei Light"/>
              </a:rPr>
              <a:t>printing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dyeing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textile</a:t>
            </a:r>
            <a:r>
              <a:rPr sz="900" spc="-10" dirty="0">
                <a:latin typeface="Microsoft YaHei Light"/>
                <a:cs typeface="Microsoft YaHei Light"/>
              </a:rPr>
              <a:t>, construction,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new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energy, </a:t>
            </a:r>
            <a:r>
              <a:rPr sz="900" dirty="0">
                <a:latin typeface="Microsoft YaHei Light"/>
                <a:cs typeface="Microsoft YaHei Light"/>
              </a:rPr>
              <a:t>machinery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manufacturing</a:t>
            </a:r>
            <a:r>
              <a:rPr sz="900" spc="-10" dirty="0">
                <a:latin typeface="Microsoft YaHei Light"/>
                <a:cs typeface="Microsoft YaHei Light"/>
              </a:rPr>
              <a:t>, automobile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ship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repair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casting</a:t>
            </a:r>
            <a:r>
              <a:rPr sz="900" spc="-1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spray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paint</a:t>
            </a:r>
            <a:r>
              <a:rPr sz="900" spc="-1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fields</a:t>
            </a:r>
            <a:r>
              <a:rPr sz="900" spc="-50" dirty="0">
                <a:latin typeface="Microsoft YaHei Light"/>
                <a:cs typeface="Microsoft YaHei Light"/>
              </a:rPr>
              <a:t>。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8145780"/>
          <a:ext cx="5066664" cy="418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8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6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EW2007-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22821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Set/Cs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35167" y="585216"/>
            <a:ext cx="1821180" cy="1362455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48642" y="3338040"/>
            <a:ext cx="656334" cy="1923595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092952" y="5766816"/>
            <a:ext cx="856337" cy="2817876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D6457578-8270-FE63-4B0C-956BBC7A489F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52902" y="121920"/>
            <a:ext cx="761967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72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1230" y="1094543"/>
            <a:ext cx="5731672" cy="8452837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5BDCC923-2270-501D-3D60-14EA45ABD8FB}"/>
              </a:ext>
            </a:extLst>
          </p:cNvPr>
          <p:cNvSpPr txBox="1"/>
          <p:nvPr/>
        </p:nvSpPr>
        <p:spPr>
          <a:xfrm>
            <a:off x="5516277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AD37C4F-8E84-74A2-976C-B9D877498A05}"/>
              </a:ext>
            </a:extLst>
          </p:cNvPr>
          <p:cNvSpPr/>
          <p:nvPr/>
        </p:nvSpPr>
        <p:spPr>
          <a:xfrm>
            <a:off x="958850" y="1231900"/>
            <a:ext cx="1524000" cy="533400"/>
          </a:xfrm>
          <a:prstGeom prst="rect">
            <a:avLst/>
          </a:prstGeom>
          <a:solidFill>
            <a:srgbClr val="32965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 err="1"/>
              <a:t>Darsun</a:t>
            </a:r>
            <a:endParaRPr lang="en-US" sz="2000"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4250" y="2340013"/>
            <a:ext cx="4711182" cy="3235439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44500" y="643255"/>
            <a:ext cx="6608445" cy="3034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Microporous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filtration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66700"/>
              </a:lnSpc>
              <a:spcBef>
                <a:spcPts val="645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Available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microporous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include: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polyether </a:t>
            </a:r>
            <a:r>
              <a:rPr sz="900" spc="-10" dirty="0">
                <a:latin typeface="Microsoft YaHei Light"/>
                <a:cs typeface="Microsoft YaHei Light"/>
              </a:rPr>
              <a:t>sulfone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(PES),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20" dirty="0">
                <a:latin typeface="Microsoft YaHei Light"/>
                <a:cs typeface="Microsoft YaHei Light"/>
              </a:rPr>
              <a:t> membrane </a:t>
            </a:r>
            <a:r>
              <a:rPr sz="900" spc="-10" dirty="0">
                <a:latin typeface="Microsoft YaHei Light"/>
                <a:cs typeface="Microsoft YaHei Light"/>
              </a:rPr>
              <a:t>(MCE),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Nylon (Nylon),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polyvinylidene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fluoride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(PVDF),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polytetrafluoroethylene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(PTFE),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polypropylene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(PP),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glass fiber</a:t>
            </a:r>
            <a:r>
              <a:rPr sz="900" spc="-20" dirty="0">
                <a:latin typeface="Microsoft YaHei Light"/>
                <a:cs typeface="Microsoft YaHei Light"/>
              </a:rPr>
              <a:t> membrane </a:t>
            </a:r>
            <a:r>
              <a:rPr sz="900" spc="-10" dirty="0">
                <a:latin typeface="Microsoft YaHei Light"/>
                <a:cs typeface="Microsoft YaHei Light"/>
              </a:rPr>
              <a:t>(GF),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cellulose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acetate</a:t>
            </a:r>
            <a:r>
              <a:rPr sz="900" spc="-20" dirty="0">
                <a:latin typeface="Microsoft YaHei Light"/>
                <a:cs typeface="Microsoft YaHei Light"/>
              </a:rPr>
              <a:t> membrane </a:t>
            </a:r>
            <a:r>
              <a:rPr sz="900" spc="-10" dirty="0">
                <a:latin typeface="Microsoft YaHei Light"/>
                <a:cs typeface="Microsoft YaHei Light"/>
              </a:rPr>
              <a:t>(CA),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nitrate</a:t>
            </a:r>
            <a:r>
              <a:rPr sz="900" spc="-20" dirty="0">
                <a:latin typeface="Microsoft YaHei Light"/>
                <a:cs typeface="Microsoft YaHei Light"/>
              </a:rPr>
              <a:t> membrane </a:t>
            </a:r>
            <a:r>
              <a:rPr sz="900" spc="-10" dirty="0">
                <a:latin typeface="Microsoft YaHei Light"/>
                <a:cs typeface="Microsoft YaHei Light"/>
              </a:rPr>
              <a:t>(NC),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etc.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Diameter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13mm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~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293mm,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aperture 0.1μm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~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10μm,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etc.,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time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customized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according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needs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other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specifications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302895">
              <a:lnSpc>
                <a:spcPct val="166700"/>
              </a:lnSpc>
            </a:pP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particular, 0.7μm/1.0μm/1.2μm/1.6μm/2.7μm</a:t>
            </a:r>
            <a:r>
              <a:rPr sz="900" spc="-10" dirty="0">
                <a:latin typeface="Microsoft YaHei Light"/>
                <a:cs typeface="Microsoft YaHei Light"/>
              </a:rPr>
              <a:t> glass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fiber membrane</a:t>
            </a:r>
            <a:r>
              <a:rPr sz="900" dirty="0">
                <a:latin typeface="Microsoft YaHei Light"/>
                <a:cs typeface="Microsoft YaHei Light"/>
              </a:rPr>
              <a:t> has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 </a:t>
            </a:r>
            <a:r>
              <a:rPr sz="900" spc="-10" dirty="0">
                <a:latin typeface="Microsoft YaHei Light"/>
                <a:cs typeface="Microsoft YaHei Light"/>
              </a:rPr>
              <a:t>wide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range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applications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0" dirty="0">
                <a:latin typeface="Microsoft YaHei Light"/>
                <a:cs typeface="Microsoft YaHei Light"/>
              </a:rPr>
              <a:t> kit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production, </a:t>
            </a:r>
            <a:r>
              <a:rPr sz="900" spc="-25" dirty="0">
                <a:latin typeface="Microsoft YaHei Light"/>
                <a:cs typeface="Microsoft YaHei Light"/>
              </a:rPr>
              <a:t>DNA </a:t>
            </a:r>
            <a:r>
              <a:rPr sz="900" spc="-20" dirty="0">
                <a:latin typeface="Microsoft YaHei Light"/>
                <a:cs typeface="Microsoft YaHei Light"/>
              </a:rPr>
              <a:t>adsorption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purification</a:t>
            </a:r>
            <a:r>
              <a:rPr sz="900" spc="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food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industry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protein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precipitation</a:t>
            </a:r>
            <a:r>
              <a:rPr sz="900" spc="-40" dirty="0">
                <a:latin typeface="Microsoft YaHei Light"/>
                <a:cs typeface="Microsoft YaHei Light"/>
              </a:rPr>
              <a:t>.。</a:t>
            </a:r>
            <a:endParaRPr sz="900" dirty="0">
              <a:latin typeface="Microsoft YaHei Light"/>
              <a:cs typeface="Microsoft YaHei Light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900" dirty="0">
              <a:latin typeface="Microsoft YaHei Light"/>
              <a:cs typeface="Microsoft YaHei Light"/>
            </a:endParaRPr>
          </a:p>
          <a:p>
            <a:pPr marL="12700" marR="5868670">
              <a:lnSpc>
                <a:spcPct val="166700"/>
              </a:lnSpc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6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porosity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6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rate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6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purity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6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strength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Diversification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size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068695"/>
            <a:ext cx="6207760" cy="1891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Cellulose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acetate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(CA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279400" marR="1355725" indent="-266700">
              <a:lnSpc>
                <a:spcPct val="166700"/>
              </a:lnSpc>
              <a:spcBef>
                <a:spcPts val="64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Made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acetate,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ideal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biological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preparation,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clinical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analysis, sterility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testing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scintillation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testing.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7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protein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adsorption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cellulose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acetate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 </a:t>
            </a:r>
            <a:r>
              <a:rPr sz="900" spc="-20" dirty="0">
                <a:latin typeface="Microsoft YaHei Light"/>
                <a:cs typeface="Microsoft YaHei Light"/>
              </a:rPr>
              <a:t>extremely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low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7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Naturally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hydrophilic,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alcohol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7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Compared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ordinary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vinegar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fiber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higher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solvent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resistance,</a:t>
            </a:r>
            <a:r>
              <a:rPr sz="900" spc="-20" dirty="0">
                <a:latin typeface="Microsoft YaHei Light"/>
                <a:cs typeface="Microsoft YaHei Light"/>
              </a:rPr>
              <a:t> especially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molecular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alcohols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7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Improved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thermal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stability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physical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strength,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withstand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180℃</a:t>
            </a:r>
            <a:r>
              <a:rPr sz="900" spc="1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7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sterilization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methods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without</a:t>
            </a:r>
            <a:r>
              <a:rPr sz="900" spc="-20" dirty="0">
                <a:latin typeface="Microsoft YaHei Light"/>
                <a:cs typeface="Microsoft YaHei Light"/>
              </a:rPr>
              <a:t> damaging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integrity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7975600"/>
          <a:ext cx="6716395" cy="2051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0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5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45252" y="5903976"/>
            <a:ext cx="1685544" cy="1376172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CE5E2EB4-6D00-2680-1D3E-A9E65C4983AF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348095" y="121920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74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40258"/>
          <a:ext cx="6716395" cy="612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0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5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12877" y="1391228"/>
            <a:ext cx="6661784" cy="2665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Nitrocellulose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(NC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48895">
              <a:lnSpc>
                <a:spcPct val="157200"/>
              </a:lnSpc>
              <a:spcBef>
                <a:spcPts val="640"/>
              </a:spcBef>
            </a:pPr>
            <a:r>
              <a:rPr sz="900" spc="-20" dirty="0">
                <a:latin typeface="Microsoft YaHei Light"/>
                <a:cs typeface="Microsoft YaHei Light"/>
              </a:rPr>
              <a:t>Nitrocellulose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(NC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membranes)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most everyday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applications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produced </a:t>
            </a:r>
            <a:r>
              <a:rPr sz="900" spc="-10" dirty="0">
                <a:latin typeface="Microsoft YaHei Light"/>
                <a:cs typeface="Microsoft YaHei Light"/>
              </a:rPr>
              <a:t>under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strictly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controlled </a:t>
            </a:r>
            <a:r>
              <a:rPr sz="900" spc="-20" dirty="0">
                <a:latin typeface="Microsoft YaHei Light"/>
                <a:cs typeface="Microsoft YaHei Light"/>
              </a:rPr>
              <a:t>conditions.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900" spc="-10" dirty="0">
                <a:latin typeface="Microsoft YaHei Light"/>
                <a:cs typeface="Microsoft YaHei Light"/>
              </a:rPr>
              <a:t>™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nitrocellulose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ensure </a:t>
            </a:r>
            <a:r>
              <a:rPr sz="900" dirty="0">
                <a:latin typeface="Microsoft YaHei Light"/>
                <a:cs typeface="Microsoft YaHei Light"/>
              </a:rPr>
              <a:t>a </a:t>
            </a:r>
            <a:r>
              <a:rPr sz="900" spc="-10" dirty="0">
                <a:latin typeface="Microsoft YaHei Light"/>
                <a:cs typeface="Microsoft YaHei Light"/>
              </a:rPr>
              <a:t>very narrow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size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distribution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extremely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extraction </a:t>
            </a:r>
            <a:r>
              <a:rPr sz="900" spc="-10" dirty="0">
                <a:latin typeface="Microsoft YaHei Light"/>
                <a:cs typeface="Microsoft YaHei Light"/>
              </a:rPr>
              <a:t>dissolution levels,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excellent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biocompatibility,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increased</a:t>
            </a:r>
            <a:r>
              <a:rPr sz="900" spc="-20" dirty="0">
                <a:latin typeface="Microsoft YaHei Light"/>
                <a:cs typeface="Microsoft YaHei Light"/>
              </a:rPr>
              <a:t> strength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flexibility,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which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benefit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user.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>
              <a:lnSpc>
                <a:spcPct val="1578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nitrocellulose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robust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maintain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integrity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itself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during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whole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process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spc="-20" dirty="0">
                <a:latin typeface="Microsoft YaHei Light"/>
                <a:cs typeface="Microsoft YaHei Light"/>
              </a:rPr>
              <a:t>picking, loading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sterilization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3789679">
              <a:lnSpc>
                <a:spcPts val="1700"/>
              </a:lnSpc>
              <a:spcBef>
                <a:spcPts val="150"/>
              </a:spcBef>
            </a:pPr>
            <a:r>
              <a:rPr sz="900" spc="-20" dirty="0">
                <a:latin typeface="Microsoft YaHei Light"/>
                <a:cs typeface="Microsoft YaHei Light"/>
              </a:rPr>
              <a:t>Maintained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good</a:t>
            </a:r>
            <a:r>
              <a:rPr sz="900" spc="-10" dirty="0">
                <a:latin typeface="Microsoft YaHei Light"/>
                <a:cs typeface="Microsoft YaHei Light"/>
              </a:rPr>
              <a:t> integrity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after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sterilization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121℃ </a:t>
            </a:r>
            <a:r>
              <a:rPr sz="900" spc="-10" dirty="0">
                <a:latin typeface="Microsoft YaHei Light"/>
                <a:cs typeface="Microsoft YaHei Light"/>
              </a:rPr>
              <a:t>Fold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shrinkage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low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2933700">
              <a:lnSpc>
                <a:spcPts val="1689"/>
              </a:lnSpc>
              <a:spcBef>
                <a:spcPts val="20"/>
              </a:spcBef>
            </a:pPr>
            <a:r>
              <a:rPr sz="900" spc="-20" dirty="0">
                <a:latin typeface="Microsoft YaHei Light"/>
                <a:cs typeface="Microsoft YaHei Light"/>
              </a:rPr>
              <a:t>Accurate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aperture </a:t>
            </a:r>
            <a:r>
              <a:rPr sz="900" spc="-20" dirty="0">
                <a:latin typeface="Microsoft YaHei Light"/>
                <a:cs typeface="Microsoft YaHei Light"/>
              </a:rPr>
              <a:t>distribution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improves </a:t>
            </a:r>
            <a:r>
              <a:rPr sz="900" spc="-10" dirty="0">
                <a:latin typeface="Microsoft YaHei Light"/>
                <a:cs typeface="Microsoft YaHei Light"/>
              </a:rPr>
              <a:t>surface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capture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 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level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dissolution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integrity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2509520" indent="-43180">
              <a:lnSpc>
                <a:spcPts val="1700"/>
              </a:lnSpc>
            </a:pPr>
            <a:r>
              <a:rPr sz="900" spc="-20" dirty="0">
                <a:latin typeface="Microsoft YaHei Light"/>
                <a:cs typeface="Microsoft YaHei Light"/>
              </a:rPr>
              <a:t>Sample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preparation,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 analysis,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food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beverage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control, </a:t>
            </a:r>
            <a:r>
              <a:rPr sz="900" spc="-20" dirty="0">
                <a:latin typeface="Microsoft YaHei Light"/>
                <a:cs typeface="Microsoft YaHei Light"/>
              </a:rPr>
              <a:t>aqueous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bactericidal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mycoplasma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removal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68842"/>
              </p:ext>
            </p:extLst>
          </p:nvPr>
        </p:nvGraphicFramePr>
        <p:xfrm>
          <a:off x="385572" y="4188529"/>
          <a:ext cx="6704965" cy="26638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0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39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NC142-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7112635"/>
            <a:ext cx="6669405" cy="280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Mixed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cellulose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ester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(MCE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nitrate</a:t>
            </a:r>
            <a:r>
              <a:rPr sz="900" spc="-20" dirty="0">
                <a:latin typeface="Microsoft YaHei Light"/>
                <a:cs typeface="Microsoft YaHei Light"/>
              </a:rPr>
              <a:t> (</a:t>
            </a:r>
            <a:r>
              <a:rPr sz="900" dirty="0">
                <a:latin typeface="Microsoft YaHei Light"/>
                <a:cs typeface="Microsoft YaHei Light"/>
              </a:rPr>
              <a:t>NC</a:t>
            </a:r>
            <a:r>
              <a:rPr sz="900" spc="-15" dirty="0">
                <a:latin typeface="Microsoft YaHei Light"/>
                <a:cs typeface="Microsoft YaHei Light"/>
              </a:rPr>
              <a:t>)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acetate</a:t>
            </a:r>
            <a:r>
              <a:rPr sz="900" spc="-15" dirty="0">
                <a:latin typeface="Microsoft YaHei Light"/>
                <a:cs typeface="Microsoft YaHei Light"/>
              </a:rPr>
              <a:t> (</a:t>
            </a:r>
            <a:r>
              <a:rPr sz="900" dirty="0">
                <a:latin typeface="Microsoft YaHei Light"/>
                <a:cs typeface="Microsoft YaHei Light"/>
              </a:rPr>
              <a:t>CA</a:t>
            </a:r>
            <a:r>
              <a:rPr sz="900" spc="-10" dirty="0">
                <a:latin typeface="Microsoft YaHei Light"/>
                <a:cs typeface="Microsoft YaHei Light"/>
              </a:rPr>
              <a:t>). Compared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nitrate cellulose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better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flatness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uniformity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spc="-10" dirty="0">
                <a:latin typeface="Microsoft YaHei Light"/>
                <a:cs typeface="Microsoft YaHei Light"/>
              </a:rPr>
              <a:t>providing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better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contrast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spc="-10" dirty="0">
                <a:latin typeface="Microsoft YaHei Light"/>
                <a:cs typeface="Microsoft YaHei Light"/>
              </a:rPr>
              <a:t>microorganisms</a:t>
            </a:r>
            <a:r>
              <a:rPr sz="900" spc="-20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reducing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eye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fatigue</a:t>
            </a:r>
            <a:r>
              <a:rPr sz="900" spc="-15" dirty="0">
                <a:latin typeface="Microsoft YaHei Light"/>
                <a:cs typeface="Microsoft YaHei Light"/>
              </a:rPr>
              <a:t>. </a:t>
            </a:r>
            <a:r>
              <a:rPr sz="900" dirty="0">
                <a:latin typeface="Microsoft YaHei Light"/>
                <a:cs typeface="Microsoft YaHei Light"/>
              </a:rPr>
              <a:t>Mixed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require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higher</a:t>
            </a:r>
            <a:r>
              <a:rPr sz="900" spc="-20" dirty="0">
                <a:latin typeface="Microsoft YaHei Light"/>
                <a:cs typeface="Microsoft YaHei Light"/>
              </a:rPr>
              <a:t> flow </a:t>
            </a:r>
            <a:r>
              <a:rPr sz="900" dirty="0">
                <a:latin typeface="Microsoft YaHei Light"/>
                <a:cs typeface="Microsoft YaHei Light"/>
              </a:rPr>
              <a:t>rates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larger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 capacities</a:t>
            </a:r>
            <a:r>
              <a:rPr sz="900" spc="-30" dirty="0">
                <a:latin typeface="Microsoft YaHei Light"/>
                <a:cs typeface="Microsoft YaHei Light"/>
              </a:rPr>
              <a:t>.。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6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contrast,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3463290" indent="-266700">
              <a:lnSpc>
                <a:spcPct val="156700"/>
              </a:lnSpc>
              <a:spcBef>
                <a:spcPts val="1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 provides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internal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surface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area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power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Higher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capacity,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thermal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stability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inertia,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 thermal stability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surfactant,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contaminate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1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uniform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microporous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structure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increases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rate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cytology,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preparation,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research,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counting,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yeast/mold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E.coli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counting</a:t>
            </a:r>
            <a:endParaRPr sz="900" dirty="0">
              <a:latin typeface="Microsoft YaHei Light"/>
              <a:cs typeface="Microsoft YaHei Light"/>
            </a:endParaRPr>
          </a:p>
        </p:txBody>
      </p:sp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01640" y="8333232"/>
            <a:ext cx="1616964" cy="1388364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82767" y="2667000"/>
            <a:ext cx="1716024" cy="1472183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2BCBE4EB-455F-BA98-12EC-00DEC132CAC2}"/>
              </a:ext>
            </a:extLst>
          </p:cNvPr>
          <p:cNvSpPr txBox="1"/>
          <p:nvPr/>
        </p:nvSpPr>
        <p:spPr>
          <a:xfrm>
            <a:off x="5607050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3694303"/>
            <a:ext cx="6560184" cy="25038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Polyethersulfone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(PES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66700"/>
              </a:lnSpc>
              <a:spcBef>
                <a:spcPts val="645"/>
              </a:spcBef>
            </a:pPr>
            <a:r>
              <a:rPr sz="900" dirty="0">
                <a:latin typeface="Microsoft YaHei Light"/>
                <a:cs typeface="Microsoft YaHei Light"/>
              </a:rPr>
              <a:t>Polyether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sulfone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membrane)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natural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hydrophilicity.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Compared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varieties,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PES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wetness,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polyether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sulfone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membrane)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flux.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 </a:t>
            </a:r>
            <a:r>
              <a:rPr sz="900" dirty="0">
                <a:latin typeface="Microsoft YaHei Light"/>
                <a:cs typeface="Microsoft YaHei Light"/>
              </a:rPr>
              <a:t>showed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protein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capacity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medicine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fields.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0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Asymmetric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structure,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flux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2-</a:t>
            </a:r>
            <a:r>
              <a:rPr sz="900" spc="-25" dirty="0">
                <a:latin typeface="Microsoft YaHei Light"/>
                <a:cs typeface="Microsoft YaHei Light"/>
              </a:rPr>
              <a:t>12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3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eluate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protein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Particle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&gt;99.99%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3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autoclaved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have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acid-</a:t>
            </a:r>
            <a:r>
              <a:rPr sz="900" dirty="0">
                <a:latin typeface="Microsoft YaHei Light"/>
                <a:cs typeface="Microsoft YaHei Light"/>
              </a:rPr>
              <a:t>proof</a:t>
            </a:r>
            <a:r>
              <a:rPr sz="900" spc="-10" dirty="0">
                <a:latin typeface="Microsoft YaHei Light"/>
                <a:cs typeface="Microsoft YaHei Light"/>
              </a:rPr>
              <a:t> alkaline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6275705"/>
          <a:ext cx="6704965" cy="2666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0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39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490220"/>
          <a:ext cx="6715759" cy="26873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10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405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7329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MCE142-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54040" y="4690872"/>
            <a:ext cx="1556004" cy="1438655"/>
          </a:xfrm>
          <a:prstGeom prst="rect">
            <a:avLst/>
          </a:prstGeom>
        </p:spPr>
      </p:pic>
      <p:sp>
        <p:nvSpPr>
          <p:cNvPr id="11" name="object 6">
            <a:extLst>
              <a:ext uri="{FF2B5EF4-FFF2-40B4-BE49-F238E27FC236}">
                <a16:creationId xmlns:a16="http://schemas.microsoft.com/office/drawing/2014/main" id="{0E14FA34-FE45-B600-5112-5847E15B8727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45440" y="10104234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672580" cy="2354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Nylon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(Nylon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1055"/>
              </a:spcBef>
            </a:pPr>
            <a:r>
              <a:rPr sz="900" spc="-20" dirty="0">
                <a:latin typeface="Microsoft YaHei Light"/>
                <a:cs typeface="Microsoft YaHei Light"/>
              </a:rPr>
              <a:t>High quality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Nylon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(Nylon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membrane)</a:t>
            </a:r>
            <a:r>
              <a:rPr sz="900" spc="-10" dirty="0">
                <a:latin typeface="Microsoft YaHei Light"/>
                <a:cs typeface="Microsoft YaHei Light"/>
              </a:rPr>
              <a:t> 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suitable</a:t>
            </a:r>
            <a:r>
              <a:rPr sz="900" spc="-10" dirty="0">
                <a:latin typeface="Microsoft YaHei Light"/>
                <a:cs typeface="Microsoft YaHei Light"/>
              </a:rPr>
              <a:t> for </a:t>
            </a:r>
            <a:r>
              <a:rPr sz="900" spc="-20" dirty="0">
                <a:latin typeface="Microsoft YaHei Light"/>
                <a:cs typeface="Microsoft YaHei Light"/>
              </a:rPr>
              <a:t>filtering aqueous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solutions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most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organic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solutions,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widely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used </a:t>
            </a:r>
            <a:r>
              <a:rPr sz="900" spc="-25" dirty="0">
                <a:latin typeface="Microsoft YaHei Light"/>
                <a:cs typeface="Microsoft YaHei Light"/>
              </a:rPr>
              <a:t>in </a:t>
            </a:r>
            <a:r>
              <a:rPr sz="900" spc="-20" dirty="0">
                <a:latin typeface="Microsoft YaHei Light"/>
                <a:cs typeface="Microsoft YaHei Light"/>
              </a:rPr>
              <a:t>biological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preparation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filtration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membranes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difficult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Nylon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(Nylon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film)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0" dirty="0">
                <a:latin typeface="Microsoft YaHei Light"/>
                <a:cs typeface="Microsoft YaHei Light"/>
              </a:rPr>
              <a:t> good hydrophilicity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wetting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agent,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because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microporous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containing wetting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extracted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spc="-20" dirty="0">
                <a:latin typeface="Microsoft YaHei Light"/>
                <a:cs typeface="Microsoft YaHei Light"/>
              </a:rPr>
              <a:t>aqueous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solution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organic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solvent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Good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flexibility,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durability,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tear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3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sterilized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135℃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9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protein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binding,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protein-</a:t>
            </a:r>
            <a:r>
              <a:rPr sz="900" spc="-10" dirty="0">
                <a:latin typeface="Microsoft YaHei Light"/>
                <a:cs typeface="Microsoft YaHei Light"/>
              </a:rPr>
              <a:t>free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solution,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alcohol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DMSO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2-</a:t>
            </a:r>
            <a:r>
              <a:rPr sz="900" spc="-25" dirty="0">
                <a:latin typeface="Microsoft YaHei Light"/>
                <a:cs typeface="Microsoft YaHei Light"/>
              </a:rPr>
              <a:t>13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25095" indent="-266700">
              <a:lnSpc>
                <a:spcPct val="144400"/>
              </a:lnSpc>
              <a:spcBef>
                <a:spcPts val="45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aqueous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organic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mobile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phases,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vacuum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pump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degassing,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tissue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media,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microbial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media,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buffer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 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solution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3062605"/>
          <a:ext cx="5277484" cy="26638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790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NY66142-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6225654"/>
            <a:ext cx="6708140" cy="36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Polyteflon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(PTFE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6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222200"/>
              </a:lnSpc>
              <a:spcBef>
                <a:spcPts val="645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</a:t>
            </a:r>
            <a:r>
              <a:rPr sz="900" spc="-20" dirty="0">
                <a:latin typeface="Microsoft YaHei Light"/>
                <a:cs typeface="Microsoft YaHei Light"/>
              </a:rPr>
              <a:t> application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PTFE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clarify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corrosive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agents,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organic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solvents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oxidizing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solutions. </a:t>
            </a:r>
            <a:r>
              <a:rPr sz="900" spc="-20" dirty="0">
                <a:latin typeface="Microsoft YaHei Light"/>
                <a:cs typeface="Microsoft YaHei Light"/>
              </a:rPr>
              <a:t>Including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preparation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liquid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before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HPLC</a:t>
            </a:r>
            <a:r>
              <a:rPr sz="900" spc="-20" dirty="0">
                <a:latin typeface="Microsoft YaHei Light"/>
                <a:cs typeface="Microsoft YaHei Light"/>
              </a:rPr>
              <a:t> machine,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avoid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entry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foreign</a:t>
            </a:r>
            <a:r>
              <a:rPr sz="900" spc="-20" dirty="0">
                <a:latin typeface="Microsoft YaHei Light"/>
                <a:cs typeface="Microsoft YaHei Light"/>
              </a:rPr>
              <a:t> particles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damage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the chromatographic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column,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generally using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0.45um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aperture.Air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gas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sterilization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using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polytetrafluorethylene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(PTFE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film) </a:t>
            </a:r>
            <a:r>
              <a:rPr sz="900" spc="-20" dirty="0">
                <a:latin typeface="Microsoft YaHei Light"/>
                <a:cs typeface="Microsoft YaHei Light"/>
              </a:rPr>
              <a:t>hydrophobic,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blocking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gaseous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usually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0.2um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0.45um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size,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online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sterilization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application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must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0.2um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pore </a:t>
            </a:r>
            <a:r>
              <a:rPr sz="900" spc="-10" dirty="0">
                <a:latin typeface="Microsoft YaHei Light"/>
                <a:cs typeface="Microsoft YaHei Light"/>
              </a:rPr>
              <a:t>size.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0.2um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polytetrafluoroethylene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(PTFE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membrane)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required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multi-</a:t>
            </a:r>
            <a:r>
              <a:rPr sz="900" spc="-10" dirty="0">
                <a:latin typeface="Microsoft YaHei Light"/>
                <a:cs typeface="Microsoft YaHei Light"/>
              </a:rPr>
              <a:t>head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vacuuming</a:t>
            </a:r>
            <a:r>
              <a:rPr sz="900" spc="-10" dirty="0">
                <a:latin typeface="Microsoft YaHei Light"/>
                <a:cs typeface="Microsoft YaHei Light"/>
              </a:rPr>
              <a:t> units,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fermenters 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respirators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tubes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containers.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28270" indent="-266700">
              <a:lnSpc>
                <a:spcPct val="2222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chemical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stability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inertness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polytetrafluorylene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(PTFE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membrane)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make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highly corrosive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solvents,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0" dirty="0">
                <a:latin typeface="Microsoft YaHei Light"/>
                <a:cs typeface="Microsoft YaHei Light"/>
              </a:rPr>
              <a:t> bases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Polytetrafluoroethylene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(PTFE)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HPLC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preparation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natural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hydrophobicity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ideal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air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up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120ºC</a:t>
            </a:r>
            <a:endParaRPr sz="900" dirty="0">
              <a:latin typeface="Microsoft YaHei Light"/>
              <a:cs typeface="Microsoft YaHei Light"/>
            </a:endParaRPr>
          </a:p>
        </p:txBody>
      </p: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59196" y="3060192"/>
            <a:ext cx="1491996" cy="1033272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A8951FD2-AA79-53BD-F3B3-E265872022E1}"/>
              </a:ext>
            </a:extLst>
          </p:cNvPr>
          <p:cNvSpPr txBox="1"/>
          <p:nvPr/>
        </p:nvSpPr>
        <p:spPr>
          <a:xfrm>
            <a:off x="5508625" y="10124668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79831"/>
            <a:ext cx="6470015" cy="772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8765" indent="-266065">
              <a:lnSpc>
                <a:spcPct val="100000"/>
              </a:lnSpc>
              <a:spcBef>
                <a:spcPts val="10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hydrophobic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polytetrafluoroethylene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(PTFE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membrane)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effectively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block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gaseous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</a:t>
            </a:r>
            <a:endParaRPr sz="900">
              <a:latin typeface="Microsoft YaHei Light"/>
              <a:cs typeface="Microsoft YaHei Light"/>
            </a:endParaRPr>
          </a:p>
          <a:p>
            <a:pPr marL="279400">
              <a:lnSpc>
                <a:spcPct val="100000"/>
              </a:lnSpc>
              <a:spcBef>
                <a:spcPts val="132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aerosol</a:t>
            </a:r>
            <a:endParaRPr sz="90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strong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corrosive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gases,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pH:1-</a:t>
            </a:r>
            <a:r>
              <a:rPr sz="900" spc="-25" dirty="0">
                <a:latin typeface="Microsoft YaHei Light"/>
                <a:cs typeface="Microsoft YaHei Light"/>
              </a:rPr>
              <a:t>14</a:t>
            </a:r>
            <a:endParaRPr sz="90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1468120"/>
          <a:ext cx="5706110" cy="51136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879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47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PTFE25-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PTFE25-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PTFE47-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PTFE47-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PTFE142-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PTFE142-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66103" y="1458468"/>
            <a:ext cx="1239011" cy="1242059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FD6F523B-E622-1F40-1DEE-E366C9C02F80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569709" cy="3642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01085" algn="l"/>
              </a:tabLst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Poly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(vinylidene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fluoride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dirty="0">
                <a:latin typeface="Arial MT"/>
                <a:cs typeface="Arial MT"/>
              </a:rPr>
              <a:t>	(PVDF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 indent="111125">
              <a:lnSpc>
                <a:spcPct val="204500"/>
              </a:lnSpc>
              <a:spcBef>
                <a:spcPts val="62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protein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binding,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general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biological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filtration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corrosive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tolerate </a:t>
            </a:r>
            <a:r>
              <a:rPr sz="900" spc="-20" dirty="0">
                <a:latin typeface="Microsoft YaHei Light"/>
                <a:cs typeface="Microsoft YaHei Light"/>
              </a:rPr>
              <a:t>acetone,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DMSO,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THF,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DMF,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dichloromethane,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chloroform,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etc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mechanical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tenacity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permeability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gases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Thermal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good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Having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rigid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flexible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forms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Resistance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UV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nuclear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radiation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Impact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weather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10" dirty="0">
                <a:latin typeface="Microsoft YaHei Light"/>
                <a:cs typeface="Microsoft YaHei Light"/>
              </a:rPr>
              <a:t> hydrophilic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hydrophobic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provided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Resistant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pH:2-</a:t>
            </a:r>
            <a:r>
              <a:rPr sz="900" spc="-25" dirty="0">
                <a:latin typeface="Microsoft YaHei Light"/>
                <a:cs typeface="Microsoft YaHei Light"/>
              </a:rPr>
              <a:t>12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4289425"/>
          <a:ext cx="5258435" cy="5512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4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14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97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PVDF25-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PVDF25-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PVDF47-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PVDF47-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PVDF50-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PVDF90-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0.45um；hydrophobic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45479" y="4291584"/>
            <a:ext cx="1731264" cy="1495044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E2A546D6-221E-18A6-773F-8C87124755AA}"/>
              </a:ext>
            </a:extLst>
          </p:cNvPr>
          <p:cNvSpPr txBox="1"/>
          <p:nvPr/>
        </p:nvSpPr>
        <p:spPr>
          <a:xfrm>
            <a:off x="5503417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79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628765" cy="22675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Polypropylene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(PP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1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microfiber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melt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adhesion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together,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kind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 belonging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deep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toxic,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medicine,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beverage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fields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3227705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solvent, including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(except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benzene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xylene)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22275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121°C,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30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minutes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disinfection, working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100°C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deformation,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off,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re-pollution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flow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hydrophobic,</a:t>
            </a:r>
            <a:r>
              <a:rPr sz="900" dirty="0">
                <a:latin typeface="Microsoft YaHei Light"/>
                <a:cs typeface="Microsoft YaHei Light"/>
              </a:rPr>
              <a:t> especially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gas</a:t>
            </a:r>
            <a:r>
              <a:rPr sz="900" spc="-10" dirty="0">
                <a:latin typeface="Microsoft YaHei Light"/>
                <a:cs typeface="Microsoft YaHei Light"/>
              </a:rPr>
              <a:t> filtration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5678204"/>
              </p:ext>
            </p:extLst>
          </p:nvPr>
        </p:nvGraphicFramePr>
        <p:xfrm>
          <a:off x="385572" y="3060700"/>
          <a:ext cx="5239384" cy="2624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790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97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128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13mm;Pore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142mm;Pore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52246" y="5983720"/>
            <a:ext cx="5172710" cy="20694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Polycarbonate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membrane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(PC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spc="-20" dirty="0">
                <a:latin typeface="Microsoft YaHei Light"/>
                <a:cs typeface="Microsoft YaHei Light"/>
              </a:rPr>
              <a:t>Polycarbonate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membrane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hydrophilic</a:t>
            </a:r>
            <a:r>
              <a:rPr sz="900" spc="-10" dirty="0">
                <a:latin typeface="Microsoft YaHei Light"/>
                <a:cs typeface="Microsoft YaHei Light"/>
              </a:rPr>
              <a:t>, high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chemical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cleanliness</a:t>
            </a:r>
            <a:r>
              <a:rPr sz="900" spc="-15" dirty="0">
                <a:latin typeface="Microsoft YaHei Light"/>
                <a:cs typeface="Microsoft YaHei Light"/>
              </a:rPr>
              <a:t>,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impurities</a:t>
            </a:r>
            <a:r>
              <a:rPr sz="900" spc="-10" dirty="0">
                <a:latin typeface="Microsoft YaHei Light"/>
                <a:cs typeface="Microsoft YaHei Light"/>
              </a:rPr>
              <a:t>, low water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 </a:t>
            </a:r>
            <a:r>
              <a:rPr sz="900" spc="-20" dirty="0">
                <a:latin typeface="Microsoft YaHei Light"/>
                <a:cs typeface="Microsoft YaHei Light"/>
              </a:rPr>
              <a:t>performance, </a:t>
            </a:r>
            <a:r>
              <a:rPr sz="900" spc="-15" dirty="0">
                <a:latin typeface="Microsoft YaHei Light"/>
                <a:cs typeface="Microsoft YaHei Light"/>
              </a:rPr>
              <a:t>non-</a:t>
            </a:r>
            <a:r>
              <a:rPr sz="900" spc="-20" dirty="0">
                <a:latin typeface="Microsoft YaHei Light"/>
                <a:cs typeface="Microsoft YaHei Light"/>
              </a:rPr>
              <a:t>specific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protein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binding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level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low</a:t>
            </a:r>
            <a:r>
              <a:rPr sz="900" spc="-40" dirty="0">
                <a:latin typeface="Microsoft YaHei Light"/>
                <a:cs typeface="Microsoft YaHei Light"/>
              </a:rPr>
              <a:t>.。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732280" indent="-266700">
              <a:lnSpc>
                <a:spcPct val="143300"/>
              </a:lnSpc>
              <a:spcBef>
                <a:spcPts val="2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does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adhere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stain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large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optical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contrast, which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conducive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observation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under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microscope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True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interception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allows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0" dirty="0">
                <a:latin typeface="Microsoft YaHei Light"/>
                <a:cs typeface="Microsoft YaHei Light"/>
              </a:rPr>
              <a:t> sample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determination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shorter analysis</a:t>
            </a:r>
            <a:r>
              <a:rPr sz="900" spc="-20" dirty="0">
                <a:latin typeface="Microsoft YaHei Light"/>
                <a:cs typeface="Microsoft YaHei Light"/>
              </a:rPr>
              <a:t> time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There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completely transparent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track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etched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films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choose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from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Low </a:t>
            </a:r>
            <a:r>
              <a:rPr sz="900" spc="-20" dirty="0">
                <a:latin typeface="Microsoft YaHei Light"/>
                <a:cs typeface="Microsoft YaHei Light"/>
              </a:rPr>
              <a:t>adsorption,</a:t>
            </a:r>
            <a:r>
              <a:rPr sz="900" spc="-10" dirty="0">
                <a:latin typeface="Microsoft YaHei Light"/>
                <a:cs typeface="Microsoft YaHei Light"/>
              </a:rPr>
              <a:t> filtrate </a:t>
            </a:r>
            <a:r>
              <a:rPr sz="900" spc="-20" dirty="0">
                <a:latin typeface="Microsoft YaHei Light"/>
                <a:cs typeface="Microsoft YaHei Light"/>
              </a:rPr>
              <a:t>adsorption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amount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 </a:t>
            </a:r>
            <a:r>
              <a:rPr sz="900" spc="-20" dirty="0">
                <a:latin typeface="Microsoft YaHei Light"/>
                <a:cs typeface="Microsoft YaHei Light"/>
              </a:rPr>
              <a:t>negligible,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 </a:t>
            </a:r>
            <a:r>
              <a:rPr sz="900" spc="-20" dirty="0">
                <a:latin typeface="Microsoft YaHei Light"/>
                <a:cs typeface="Microsoft YaHei Light"/>
              </a:rPr>
              <a:t>moisture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absorption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crumbs,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cleanliness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high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20" dirty="0">
                <a:latin typeface="Microsoft YaHei Light"/>
                <a:cs typeface="Microsoft YaHei Light"/>
              </a:rPr>
              <a:t>Biological</a:t>
            </a:r>
            <a:r>
              <a:rPr sz="900" spc="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inertia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8183880"/>
          <a:ext cx="5248909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69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0.4um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35650" y="2710370"/>
            <a:ext cx="1586483" cy="1586484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66815" y="8177784"/>
            <a:ext cx="1589532" cy="1591056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C88999DC-2A85-C2E8-3AD2-A4F6D529D16B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23532" y="97114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80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40258"/>
          <a:ext cx="5248909" cy="163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69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0.4um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8um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AF8A28A0-1E61-F83C-2ABC-F3B5253D6CF5}"/>
              </a:ext>
            </a:extLst>
          </p:cNvPr>
          <p:cNvSpPr txBox="1"/>
          <p:nvPr/>
        </p:nvSpPr>
        <p:spPr>
          <a:xfrm>
            <a:off x="5634481" y="1015314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673215" cy="7936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Glass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fiber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(GF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filter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membrane)</a:t>
            </a:r>
            <a:endParaRPr sz="1200" dirty="0">
              <a:latin typeface="Arial MT"/>
              <a:cs typeface="Arial MT"/>
            </a:endParaRPr>
          </a:p>
          <a:p>
            <a:pPr marL="12700" marR="2315845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paper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100%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borosilicate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divided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two </a:t>
            </a:r>
            <a:r>
              <a:rPr sz="900" spc="-10" dirty="0">
                <a:latin typeface="Microsoft YaHei Light"/>
                <a:cs typeface="Microsoft YaHei Light"/>
              </a:rPr>
              <a:t>types: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adhesive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non-</a:t>
            </a:r>
            <a:r>
              <a:rPr sz="900" spc="-10" dirty="0">
                <a:latin typeface="Microsoft YaHei Light"/>
                <a:cs typeface="Microsoft YaHei Light"/>
              </a:rPr>
              <a:t>adhesive.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load.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Very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can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trapped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down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submicron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withstand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up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to </a:t>
            </a:r>
            <a:r>
              <a:rPr sz="900" dirty="0">
                <a:latin typeface="Microsoft YaHei Light"/>
                <a:cs typeface="Microsoft YaHei Light"/>
              </a:rPr>
              <a:t>550℃.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Ideal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air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gravimetric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analysis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volatile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substances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after burning.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paper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capillary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structure,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which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absorb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more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equivalent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paper,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making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spot</a:t>
            </a:r>
            <a:r>
              <a:rPr sz="900" spc="-10" dirty="0">
                <a:latin typeface="Microsoft YaHei Light"/>
                <a:cs typeface="Microsoft YaHei Light"/>
              </a:rPr>
              <a:t> testing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flash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methods.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paper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completely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transparent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subsequent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microscopic</a:t>
            </a:r>
            <a:r>
              <a:rPr sz="900" spc="-10" dirty="0">
                <a:latin typeface="Microsoft YaHei Light"/>
                <a:cs typeface="Microsoft YaHei Light"/>
              </a:rPr>
              <a:t> observation.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GF/F: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0.7um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Non-adhesive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intercept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0.7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capacity.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meets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strict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requirements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EPA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the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0.6-0.8um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structure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borosilicate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glass.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used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DNA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binding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purification.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precipitation,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GF/F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combination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GF/D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clarify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biochemical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nucleic </a:t>
            </a:r>
            <a:r>
              <a:rPr sz="900" dirty="0">
                <a:latin typeface="Microsoft YaHei Light"/>
                <a:cs typeface="Microsoft YaHei Light"/>
              </a:rPr>
              <a:t>acids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extremely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difficult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filter.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GF/B: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1.0um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Non-</a:t>
            </a:r>
            <a:r>
              <a:rPr sz="900" spc="-10" dirty="0">
                <a:latin typeface="Microsoft YaHei Light"/>
                <a:cs typeface="Microsoft YaHei Light"/>
              </a:rPr>
              <a:t>adhesive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3335" algn="just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strength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characteristics.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clarification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quantitative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analysis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turbid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suspensions.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interception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prefiltration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membrane,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scintillation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(LSC)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technology.</a:t>
            </a:r>
            <a:endParaRPr sz="900" dirty="0">
              <a:latin typeface="Microsoft YaHei Light"/>
              <a:cs typeface="Microsoft YaHei Light"/>
            </a:endParaRPr>
          </a:p>
          <a:p>
            <a:pPr marL="12700" algn="just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GF/C: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1.2um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Non-adhesive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77470" algn="just">
              <a:lnSpc>
                <a:spcPct val="166700"/>
              </a:lnSpc>
              <a:spcBef>
                <a:spcPts val="40"/>
              </a:spcBef>
            </a:pPr>
            <a:r>
              <a:rPr sz="900" dirty="0">
                <a:latin typeface="Microsoft YaHei Light"/>
                <a:cs typeface="Microsoft YaHei Light"/>
              </a:rPr>
              <a:t>Fine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particulate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matter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rate.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Standard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fiber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paper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total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suspended solids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drinking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natural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industrial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wastewater.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quickly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efficiently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clarify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small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particulate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83185" algn="just">
              <a:lnSpc>
                <a:spcPct val="1667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total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suspended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solids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(TSS)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total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dissolved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solids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(TDS)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field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harvesting,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LSC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affinity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requirements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membrane.</a:t>
            </a:r>
            <a:endParaRPr sz="900" dirty="0">
              <a:latin typeface="Microsoft YaHei Light"/>
              <a:cs typeface="Microsoft YaHei Light"/>
            </a:endParaRPr>
          </a:p>
          <a:p>
            <a:pPr marL="3268979">
              <a:lnSpc>
                <a:spcPct val="100000"/>
              </a:lnSpc>
              <a:spcBef>
                <a:spcPts val="440"/>
              </a:spcBef>
            </a:pPr>
            <a:r>
              <a:rPr sz="900" dirty="0">
                <a:latin typeface="Microsoft YaHei Light"/>
                <a:cs typeface="Microsoft YaHei Light"/>
              </a:rPr>
              <a:t>GF/A: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1.6um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Non-</a:t>
            </a:r>
            <a:r>
              <a:rPr sz="900" spc="-10" dirty="0">
                <a:latin typeface="Microsoft YaHei Light"/>
                <a:cs typeface="Microsoft YaHei Light"/>
              </a:rPr>
              <a:t>adhesive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endParaRPr sz="900" dirty="0">
              <a:latin typeface="Microsoft YaHei Light"/>
              <a:cs typeface="Microsoft YaHei Light"/>
            </a:endParaRPr>
          </a:p>
          <a:p>
            <a:pPr marL="3268979" marR="571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Fine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load </a:t>
            </a:r>
            <a:r>
              <a:rPr sz="900" spc="-10" dirty="0">
                <a:latin typeface="Microsoft YaHei Light"/>
                <a:cs typeface="Microsoft YaHei Light"/>
              </a:rPr>
              <a:t>capacity.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laboratory,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such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0" dirty="0">
                <a:latin typeface="Microsoft YaHei Light"/>
                <a:cs typeface="Microsoft YaHei Light"/>
              </a:rPr>
              <a:t> wastewater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0" dirty="0">
                <a:latin typeface="Microsoft YaHei Light"/>
                <a:cs typeface="Microsoft YaHei Light"/>
              </a:rPr>
              <a:t> industrial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wastewater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monitoring,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algal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cultures,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filtration,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spc="-10" dirty="0">
                <a:latin typeface="Microsoft YaHei Light"/>
                <a:cs typeface="Microsoft YaHei Light"/>
              </a:rPr>
              <a:t>radioimmunoassays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weak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beta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rays.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Recommended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for </a:t>
            </a:r>
            <a:r>
              <a:rPr sz="900" spc="-10" dirty="0">
                <a:latin typeface="Microsoft YaHei Light"/>
                <a:cs typeface="Microsoft YaHei Light"/>
              </a:rPr>
              <a:t>gravimetric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determination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airborne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smoke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sampling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monitoring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atmospheric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pollution.</a:t>
            </a:r>
            <a:endParaRPr sz="900" dirty="0">
              <a:latin typeface="Microsoft YaHei Light"/>
              <a:cs typeface="Microsoft YaHei Light"/>
            </a:endParaRPr>
          </a:p>
          <a:p>
            <a:pPr marL="3268979" marR="4635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GF/D: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2.7um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Non-</a:t>
            </a:r>
            <a:r>
              <a:rPr sz="900" spc="-10" dirty="0">
                <a:latin typeface="Microsoft YaHei Light"/>
                <a:cs typeface="Microsoft YaHei Light"/>
              </a:rPr>
              <a:t>adhesive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50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overall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speed.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paper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very </a:t>
            </a:r>
            <a:r>
              <a:rPr sz="900" spc="-10" dirty="0">
                <a:latin typeface="Microsoft YaHei Light"/>
                <a:cs typeface="Microsoft YaHei Light"/>
              </a:rPr>
              <a:t>thick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capacity.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pre-</a:t>
            </a:r>
            <a:r>
              <a:rPr sz="900" spc="-10" dirty="0">
                <a:latin typeface="Microsoft YaHei Light"/>
                <a:cs typeface="Microsoft YaHei Light"/>
              </a:rPr>
              <a:t>filter membrane,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effectively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extend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service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 membrane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aperture.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When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combined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GF/F,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GF/B,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3090545">
              <a:lnSpc>
                <a:spcPct val="144400"/>
              </a:lnSpc>
              <a:spcBef>
                <a:spcPts val="5"/>
              </a:spcBef>
            </a:pPr>
            <a:r>
              <a:rPr sz="900" dirty="0">
                <a:latin typeface="Microsoft YaHei Light"/>
                <a:cs typeface="Microsoft YaHei Light"/>
              </a:rPr>
              <a:t>GF/C,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GF/A,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gradient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prefiltration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formed. </a:t>
            </a:r>
            <a:r>
              <a:rPr sz="900" dirty="0">
                <a:latin typeface="Microsoft YaHei Light"/>
                <a:cs typeface="Microsoft YaHei Light"/>
              </a:rPr>
              <a:t>GF/10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microfiber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adhesive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Used</a:t>
            </a:r>
            <a:r>
              <a:rPr sz="900" spc="-2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for</a:t>
            </a:r>
            <a:r>
              <a:rPr sz="900" spc="-20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infrared</a:t>
            </a:r>
            <a:r>
              <a:rPr sz="900" spc="-40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weighing</a:t>
            </a:r>
            <a:r>
              <a:rPr sz="900" spc="-2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and</a:t>
            </a:r>
            <a:r>
              <a:rPr sz="900" spc="-2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automatic</a:t>
            </a:r>
            <a:r>
              <a:rPr sz="900" spc="-3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air</a:t>
            </a:r>
            <a:r>
              <a:rPr sz="900" spc="-30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filtration</a:t>
            </a:r>
            <a:r>
              <a:rPr sz="900" spc="-2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device</a:t>
            </a:r>
            <a:r>
              <a:rPr sz="900" spc="-40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in</a:t>
            </a:r>
            <a:r>
              <a:rPr sz="900" spc="-2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the</a:t>
            </a:r>
            <a:r>
              <a:rPr sz="900" spc="-35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roller</a:t>
            </a:r>
            <a:r>
              <a:rPr sz="900" spc="-40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333333"/>
                </a:solidFill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solidFill>
                  <a:srgbClr val="333333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333333"/>
                </a:solidFill>
                <a:latin typeface="Microsoft YaHei Light"/>
                <a:cs typeface="Microsoft YaHei Light"/>
              </a:rPr>
              <a:t>membrane.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8600313"/>
          <a:ext cx="6387463" cy="1430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776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80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814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576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99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Grade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79546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Pore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size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Thinkness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Resistance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Velocity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79546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GF/F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420um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550℃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ml/min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GF/B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675um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550℃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ml/min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GF/C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260um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550℃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105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ml/min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GF/A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260um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550℃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143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ml/min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GF/D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675um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550℃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681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ml/min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GF/10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—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—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350um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180℃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Medium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speed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21250" y="696373"/>
            <a:ext cx="2094821" cy="1824526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5933" y="5499100"/>
            <a:ext cx="3073370" cy="2446844"/>
          </a:xfrm>
          <a:prstGeom prst="rect">
            <a:avLst/>
          </a:prstGeom>
        </p:spPr>
      </p:pic>
      <p:sp>
        <p:nvSpPr>
          <p:cNvPr id="11" name="object 6">
            <a:extLst>
              <a:ext uri="{FF2B5EF4-FFF2-40B4-BE49-F238E27FC236}">
                <a16:creationId xmlns:a16="http://schemas.microsoft.com/office/drawing/2014/main" id="{F10E85B4-0EC5-80BC-4648-C3926D94CA28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383337" y="140462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82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738378"/>
          <a:ext cx="6716395" cy="8782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0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03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5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GF/F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GF/B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GF/C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GF/A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47mm;Pore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GF47-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47mm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50Pcs/PK；100Pcs/Box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GF/F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GF/B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GF/A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GF90-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90mm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GF/B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GF/C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GF/A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110mm;Pore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110mm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GF/F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125mm;Pore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GF/B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GF/A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125mm;Pore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GF125-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125mm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GF/F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GF/B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GF/A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142mm;Pore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GF142-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142mm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GF/F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150mm;Pore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0.7um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GF/B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GF/C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GF/A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150mm;Pore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1.6um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027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2.7um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GF150-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GF/10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150mm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9B789DB4-CF5D-7FAA-5459-9B2F41189B0C}"/>
              </a:ext>
            </a:extLst>
          </p:cNvPr>
          <p:cNvSpPr txBox="1"/>
          <p:nvPr/>
        </p:nvSpPr>
        <p:spPr>
          <a:xfrm>
            <a:off x="5446712" y="10170909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73125" cy="273050"/>
          </a:xfrm>
          <a:custGeom>
            <a:avLst/>
            <a:gdLst/>
            <a:ahLst/>
            <a:cxnLst/>
            <a:rect l="l" t="t" r="r" b="b"/>
            <a:pathLst>
              <a:path w="873125" h="273050">
                <a:moveTo>
                  <a:pt x="873125" y="273050"/>
                </a:moveTo>
                <a:lnTo>
                  <a:pt x="0" y="273050"/>
                </a:lnTo>
                <a:lnTo>
                  <a:pt x="0" y="0"/>
                </a:lnTo>
                <a:lnTo>
                  <a:pt x="873125" y="0"/>
                </a:lnTo>
                <a:lnTo>
                  <a:pt x="873125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34099"/>
            <a:ext cx="812800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83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1450" y="3216875"/>
            <a:ext cx="4845050" cy="338233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444500" y="643255"/>
            <a:ext cx="6673215" cy="32921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Non-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790"/>
              </a:spcBef>
            </a:pP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Syringe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produced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clean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workshop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good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consistency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between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batches,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which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ensures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value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greatest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process,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first-</a:t>
            </a:r>
            <a:r>
              <a:rPr sz="900" dirty="0">
                <a:latin typeface="Microsoft YaHei Light"/>
                <a:cs typeface="Microsoft YaHei Light"/>
              </a:rPr>
              <a:t>class.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Can </a:t>
            </a:r>
            <a:r>
              <a:rPr sz="900" spc="-10" dirty="0">
                <a:latin typeface="Microsoft YaHei Light"/>
                <a:cs typeface="Microsoft YaHei Light"/>
              </a:rPr>
              <a:t>provide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specifications,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developed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according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customer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needs.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present,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commonly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Nylon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(Nylon),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polyvinylidene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fluoride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(PVDF),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polytetrafluoroethylene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(PTFE),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mixed</a:t>
            </a:r>
            <a:r>
              <a:rPr sz="900" spc="5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(MCE),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acetate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(CA),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(PP),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polyether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sulfone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(PES)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Widely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HPLC,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other sample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preparation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industrial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laboratory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detection.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Features: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dissolution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432435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particle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99%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speed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flux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300980">
              <a:lnSpc>
                <a:spcPct val="144500"/>
              </a:lnSpc>
            </a:pPr>
            <a:r>
              <a:rPr sz="900" dirty="0">
                <a:latin typeface="Microsoft YaHei Light"/>
                <a:cs typeface="Microsoft YaHei Light"/>
              </a:rPr>
              <a:t>Threaded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interface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design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pressure</a:t>
            </a:r>
            <a:r>
              <a:rPr sz="900" spc="-6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Optional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fiber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pre-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increased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throughput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6054966"/>
            <a:ext cx="6673215" cy="319532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Typical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applications:</a:t>
            </a:r>
            <a:endParaRPr sz="900">
              <a:latin typeface="Microsoft YaHei Light"/>
              <a:cs typeface="Microsoft YaHei Light"/>
            </a:endParaRPr>
          </a:p>
          <a:p>
            <a:pPr marL="12700" marR="356235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industry: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alcohol,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beverage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terminal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 Chromatographic analysis: HPLC/GC sample pretreatment </a:t>
            </a:r>
            <a:r>
              <a:rPr sz="900" dirty="0">
                <a:latin typeface="Microsoft YaHei Light"/>
                <a:cs typeface="Microsoft YaHei Light"/>
              </a:rPr>
              <a:t>Ultra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terminal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endParaRPr sz="90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Environmental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detection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</a:t>
            </a:r>
            <a:endParaRPr sz="90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airborne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particulates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air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sterilization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fermentation industry</a:t>
            </a:r>
            <a:endParaRPr sz="900">
              <a:latin typeface="Microsoft YaHei Light"/>
              <a:cs typeface="Microsoft YaHei Light"/>
            </a:endParaRPr>
          </a:p>
          <a:p>
            <a:pPr marL="12700" marR="179705">
              <a:lnSpc>
                <a:spcPct val="144500"/>
              </a:lnSpc>
              <a:spcBef>
                <a:spcPts val="156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NY(nylon)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widely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binding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ability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not </a:t>
            </a:r>
            <a:r>
              <a:rPr sz="900" spc="-10" dirty="0">
                <a:latin typeface="Microsoft YaHei Light"/>
                <a:cs typeface="Microsoft YaHei Light"/>
              </a:rPr>
              <a:t>recommended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containing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endParaRPr sz="900">
              <a:latin typeface="Microsoft YaHei Light"/>
              <a:cs typeface="Microsoft YaHei Light"/>
            </a:endParaRPr>
          </a:p>
          <a:p>
            <a:pPr marL="12700" marR="268605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PES(polyether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sulfone)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serum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filtration, filtration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speed</a:t>
            </a:r>
            <a:endParaRPr sz="900">
              <a:latin typeface="Microsoft YaHei Light"/>
              <a:cs typeface="Microsoft YaHei Light"/>
            </a:endParaRPr>
          </a:p>
          <a:p>
            <a:pPr marL="12700" marR="33655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CA(cellulose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acetate)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MCE(mixed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cellulose)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narrow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tolerance range</a:t>
            </a:r>
            <a:r>
              <a:rPr sz="900" spc="5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RC(regenerated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cellulose)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chemical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compatibility,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bases,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 PVDF(polyvinylidene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fluoride)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chemical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compatibility,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DMSO</a:t>
            </a:r>
            <a:endParaRPr sz="90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PTFE(polytetrafluoroethylene)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hydrophobic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phase,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hydrophilic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phase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chemical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compatibility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strongest,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almost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universal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11" name="object 6">
            <a:extLst>
              <a:ext uri="{FF2B5EF4-FFF2-40B4-BE49-F238E27FC236}">
                <a16:creationId xmlns:a16="http://schemas.microsoft.com/office/drawing/2014/main" id="{EBE0E010-C978-40B4-4869-1772E9500A5C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670040" cy="2067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Non-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12700" marR="5080" indent="558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gravimetric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analysis,</a:t>
            </a:r>
            <a:r>
              <a:rPr sz="900" spc="-10" dirty="0">
                <a:latin typeface="Microsoft YaHei Light"/>
                <a:cs typeface="Microsoft YaHei Light"/>
              </a:rPr>
              <a:t> microanalysis,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colloid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separation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HPLC,MS,LC-</a:t>
            </a:r>
            <a:r>
              <a:rPr sz="900" dirty="0">
                <a:latin typeface="Microsoft YaHei Light"/>
                <a:cs typeface="Microsoft YaHei Light"/>
              </a:rPr>
              <a:t>MS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other </a:t>
            </a:r>
            <a:r>
              <a:rPr sz="900" dirty="0">
                <a:latin typeface="Microsoft YaHei Light"/>
                <a:cs typeface="Microsoft YaHei Light"/>
              </a:rPr>
              <a:t>analytical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instruments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10" dirty="0">
                <a:latin typeface="Microsoft YaHei Light"/>
                <a:cs typeface="Microsoft YaHei Light"/>
              </a:rPr>
              <a:t> preparation,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purification,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pre-</a:t>
            </a:r>
            <a:r>
              <a:rPr sz="900" dirty="0">
                <a:latin typeface="Microsoft YaHei Light"/>
                <a:cs typeface="Microsoft YaHei Light"/>
              </a:rPr>
              <a:t>treatment,</a:t>
            </a:r>
            <a:r>
              <a:rPr sz="900" spc="-10" dirty="0">
                <a:latin typeface="Microsoft YaHei Light"/>
                <a:cs typeface="Microsoft YaHei Light"/>
              </a:rPr>
              <a:t> preparation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 </a:t>
            </a: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tissue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medium, </a:t>
            </a:r>
            <a:r>
              <a:rPr sz="900" dirty="0">
                <a:latin typeface="Microsoft YaHei Light"/>
                <a:cs typeface="Microsoft YaHei Light"/>
              </a:rPr>
              <a:t>buffer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filtration,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aggressive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purification,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clarification,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filtration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number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dirty="0">
                <a:latin typeface="Microsoft YaHei Light"/>
                <a:cs typeface="Microsoft YaHei Light"/>
              </a:rPr>
              <a:t>samples,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impurities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precipitation.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needle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polypropylene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connected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syringe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Fast,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reliable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filtration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treatment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volume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Five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materials: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PTFE,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PVDF,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NYLON,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MCE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Three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diameter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specifications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Three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sizes: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0.1um,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0.22um,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0.45um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97223"/>
              </p:ext>
            </p:extLst>
          </p:nvPr>
        </p:nvGraphicFramePr>
        <p:xfrm>
          <a:off x="376682" y="2846337"/>
          <a:ext cx="6626858" cy="1015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52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52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52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252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258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membrane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79546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area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Residual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volumeul(ul)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Filtration</a:t>
                      </a:r>
                      <a:r>
                        <a:rPr sz="900" spc="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volume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Withstand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pressure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79546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7954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0.125cm2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5ul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87PSI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7954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0.92cm2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10ul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87PSI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2.98cm2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50ul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87PSI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227703"/>
            <a:ext cx="31813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4mm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Non-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4534535"/>
          <a:ext cx="5040630" cy="1456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0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198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PT04-N022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membrane；4mm；0.22um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PT04-N045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membrane；4mm；0.45um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PE04-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membrane；4mm；0.22um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PE04-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membrane；4mm；0.45um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NY04-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membrane；4mm；0.22um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NY04-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membrane；4mm；0.45um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383032" y="6450693"/>
            <a:ext cx="31813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13mm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Non-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85572" y="6794500"/>
          <a:ext cx="5040630" cy="24796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0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198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PT13-N022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PT13-N045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09259" y="4515612"/>
            <a:ext cx="1591056" cy="1522476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32120" y="6793992"/>
            <a:ext cx="1568196" cy="1161288"/>
          </a:xfrm>
          <a:prstGeom prst="rect">
            <a:avLst/>
          </a:prstGeom>
        </p:spPr>
      </p:pic>
      <p:sp>
        <p:nvSpPr>
          <p:cNvPr id="17" name="object 6">
            <a:extLst>
              <a:ext uri="{FF2B5EF4-FFF2-40B4-BE49-F238E27FC236}">
                <a16:creationId xmlns:a16="http://schemas.microsoft.com/office/drawing/2014/main" id="{E817BD8A-1E97-ED58-299B-F27C645CD067}"/>
              </a:ext>
            </a:extLst>
          </p:cNvPr>
          <p:cNvSpPr txBox="1"/>
          <p:nvPr/>
        </p:nvSpPr>
        <p:spPr>
          <a:xfrm>
            <a:off x="5426202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5572" y="645280"/>
            <a:ext cx="3105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25mm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Non-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949960"/>
          <a:ext cx="5040629" cy="2477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20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97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membrane；25mm；0.1um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18988" y="946404"/>
            <a:ext cx="1562100" cy="1498092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8F3CDC8B-B346-2C6D-F991-44E20C5E8E6A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348095" y="121920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51067" y="10099675"/>
            <a:ext cx="136525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10" dirty="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www.sci-</a:t>
            </a:r>
            <a:r>
              <a:rPr lang="en-IN" sz="1200" spc="-10" dirty="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DARSUN</a:t>
            </a:r>
            <a:r>
              <a:rPr sz="1200" spc="-10" dirty="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.com</a:t>
            </a: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08908" y="10104234"/>
            <a:ext cx="1416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635115" cy="1275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fastest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methods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reduce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impact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process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active ingredients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needle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sciences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debacteria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 liquids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volumes,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media,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additives,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buffers,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reagents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pharmaceuticals.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needle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ideal sterilizing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consumables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science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pharmaceutical,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environmental,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biotechnology,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&amp;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beverage,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agriculture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more.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0039" y="7626222"/>
            <a:ext cx="2870835" cy="1808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41985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latin typeface="Microsoft YaHei Light"/>
                <a:cs typeface="Microsoft YaHei Light"/>
              </a:rPr>
              <a:t>0.1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mycoplasma </a:t>
            </a:r>
            <a:r>
              <a:rPr sz="900" dirty="0">
                <a:latin typeface="Microsoft YaHei Light"/>
                <a:cs typeface="Microsoft YaHei Light"/>
              </a:rPr>
              <a:t>0.22um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bacteria</a:t>
            </a:r>
            <a:endParaRPr sz="900">
              <a:latin typeface="Microsoft YaHei Light"/>
              <a:cs typeface="Microsoft YaHei Light"/>
            </a:endParaRPr>
          </a:p>
          <a:p>
            <a:pPr marL="125095" marR="5080" indent="-11303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0.45um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liquid. Applications:</a:t>
            </a:r>
            <a:endParaRPr sz="900">
              <a:latin typeface="Microsoft YaHei Light"/>
              <a:cs typeface="Microsoft YaHei Light"/>
            </a:endParaRPr>
          </a:p>
          <a:p>
            <a:pPr marL="12700" marR="50419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clarification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liquids Tissue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culture medium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preparation</a:t>
            </a:r>
            <a:endParaRPr sz="900">
              <a:latin typeface="Microsoft YaHei Light"/>
              <a:cs typeface="Microsoft YaHei Light"/>
            </a:endParaRPr>
          </a:p>
          <a:p>
            <a:pPr marL="12700" marR="1026794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Protein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 Hybridization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buffer</a:t>
            </a:r>
            <a:endParaRPr sz="90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Gas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aqueous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</a:t>
            </a:r>
            <a:endParaRPr sz="900">
              <a:latin typeface="Microsoft YaHei Light"/>
              <a:cs typeface="Microsoft YaHei Light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4810" y="1909445"/>
            <a:ext cx="6972300" cy="8783955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82D4767F-97E9-8F58-1FAE-6001AB6D6517}"/>
              </a:ext>
            </a:extLst>
          </p:cNvPr>
          <p:cNvSpPr txBox="1"/>
          <p:nvPr/>
        </p:nvSpPr>
        <p:spPr>
          <a:xfrm>
            <a:off x="5483860" y="10165395"/>
            <a:ext cx="1873250" cy="197490"/>
          </a:xfrm>
          <a:prstGeom prst="rect">
            <a:avLst/>
          </a:prstGeom>
          <a:solidFill>
            <a:srgbClr val="359660"/>
          </a:solidFill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670040" cy="1991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12700" marR="69215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Used for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various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filtration </a:t>
            </a: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clarification. </a:t>
            </a: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900" spc="-10" dirty="0">
                <a:latin typeface="Microsoft YaHei Light"/>
                <a:cs typeface="Microsoft YaHei Light"/>
              </a:rPr>
              <a:t>™PES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membranes,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 </a:t>
            </a:r>
            <a:r>
              <a:rPr sz="900" spc="-10" dirty="0">
                <a:latin typeface="Microsoft YaHei Light"/>
                <a:cs typeface="Microsoft YaHei Light"/>
              </a:rPr>
              <a:t>particular,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have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flow </a:t>
            </a:r>
            <a:r>
              <a:rPr sz="900" dirty="0">
                <a:latin typeface="Microsoft YaHei Light"/>
                <a:cs typeface="Microsoft YaHei Light"/>
              </a:rPr>
              <a:t>rates,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fluxes,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extremely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protein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binding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making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ideal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handling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bioaqueous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Single-</a:t>
            </a:r>
            <a:r>
              <a:rPr sz="900" dirty="0">
                <a:latin typeface="Microsoft YaHei Light"/>
                <a:cs typeface="Microsoft YaHei Light"/>
              </a:rPr>
              <a:t>use,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γ-</a:t>
            </a:r>
            <a:r>
              <a:rPr sz="900" dirty="0">
                <a:latin typeface="Microsoft YaHei Light"/>
                <a:cs typeface="Microsoft YaHei Light"/>
              </a:rPr>
              <a:t>ray</a:t>
            </a:r>
            <a:r>
              <a:rPr sz="900" spc="-10" dirty="0">
                <a:latin typeface="Microsoft YaHei Light"/>
                <a:cs typeface="Microsoft YaHei Light"/>
              </a:rPr>
              <a:t> pre-sterilization,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bactericidal </a:t>
            </a:r>
            <a:r>
              <a:rPr sz="900" dirty="0">
                <a:latin typeface="Microsoft YaHei Light"/>
                <a:cs typeface="Microsoft YaHei Light"/>
              </a:rPr>
              <a:t>filtration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efficiency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(0.22μm):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LRV &gt;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7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deficient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Shortwave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monomonas,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ATCC19146, </a:t>
            </a:r>
            <a:r>
              <a:rPr sz="900" dirty="0">
                <a:latin typeface="Microsoft YaHei Light"/>
                <a:cs typeface="Microsoft YaHei Light"/>
              </a:rPr>
              <a:t>ASTM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Bacterial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Challenge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test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2469515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pyrogen,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surfactant,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protein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binding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&lt;1.5%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(PES) Ultra-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fluxes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more!</a:t>
            </a:r>
            <a:endParaRPr sz="900" dirty="0">
              <a:latin typeface="Microsoft YaHei Light"/>
              <a:cs typeface="Microsoft YaHei Light"/>
            </a:endParaRPr>
          </a:p>
          <a:p>
            <a:pPr>
              <a:lnSpc>
                <a:spcPct val="100000"/>
              </a:lnSpc>
              <a:spcBef>
                <a:spcPts val="1010"/>
              </a:spcBef>
            </a:pP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13mm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2733040"/>
          <a:ext cx="5220969" cy="3497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67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55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78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membrane；13mm；0.1um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membrane；13mm；0.1um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PV13-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NY13-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membrane；13mm；0.45um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100Pcs/Pk;1000Pcs</a:t>
                      </a:r>
                      <a:r>
                        <a:rPr sz="900" spc="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6335395"/>
            <a:ext cx="29527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25mm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6641465"/>
          <a:ext cx="5283199" cy="32950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67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841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122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membrane；25mm；0.1um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membrane；25mm；0.1um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84520" y="2712720"/>
            <a:ext cx="1680972" cy="1146048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42432" y="6638544"/>
            <a:ext cx="1556004" cy="1559052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94D9BCB3-6905-2A17-68B0-0D03313D72AD}"/>
              </a:ext>
            </a:extLst>
          </p:cNvPr>
          <p:cNvSpPr txBox="1"/>
          <p:nvPr/>
        </p:nvSpPr>
        <p:spPr>
          <a:xfrm>
            <a:off x="412115" y="10169639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88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40258"/>
          <a:ext cx="5283199" cy="612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67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841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122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membrane；25mm；0.22um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PP30-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membrane；25mm；0.45um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1249794"/>
            <a:ext cx="29527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33mm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Sterile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Syringe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1556385"/>
          <a:ext cx="5142229" cy="34982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23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102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96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 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 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membrane；33mm；0.1um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hydrophilic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 Filter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PT33-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PTFE 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membrane；33mm；0.1um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 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PV33-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PVDF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hydrophobic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PES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MCE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membrane；33mm；0.22um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NY33-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NYLON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Filter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membrane；33mm；0.45um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50Pcs/Pk;500Pcs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/Cs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5356974"/>
            <a:ext cx="5042535" cy="16927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Fermenter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vent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PTFE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polypropylene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reinforced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mesh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shell,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autoclave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Bubble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point: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0.2µm&gt;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140kPa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Ladder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hose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connector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(6-</a:t>
            </a:r>
            <a:r>
              <a:rPr sz="900" spc="-20" dirty="0">
                <a:latin typeface="Microsoft YaHei Light"/>
                <a:cs typeface="Microsoft YaHei Light"/>
              </a:rPr>
              <a:t>12mm)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Application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field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fermenter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type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air </a:t>
            </a: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equipment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Standard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0.2µm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air: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Δp=0.2kPa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1.1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L/min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Δp=0.5kPa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2.9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L/min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Δp=10kPa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5.0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L/min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674861"/>
              </p:ext>
            </p:extLst>
          </p:nvPr>
        </p:nvGraphicFramePr>
        <p:xfrm>
          <a:off x="385572" y="7173912"/>
          <a:ext cx="5125085" cy="826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5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33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MAF60-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size: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10Pcs/Pk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MAF60-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022S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60mm;Pore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size: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0.22um，sterile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1Pcs/Pk；10Pcs/Box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MAF60-022SS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Sterile;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Certification;</a:t>
                      </a:r>
                      <a:r>
                        <a:rPr sz="900" spc="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60mm;</a:t>
                      </a:r>
                      <a:r>
                        <a:rPr sz="900" spc="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Aperture:</a:t>
                      </a:r>
                      <a:r>
                        <a:rPr sz="900" spc="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0.22um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1Pcs/Pk；10Pcs/Box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80888" y="6612636"/>
            <a:ext cx="1722119" cy="125120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90032" y="1554480"/>
            <a:ext cx="1706880" cy="1304544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FA75D853-4C9D-8101-01F7-6B06BE39D9A0}"/>
              </a:ext>
            </a:extLst>
          </p:cNvPr>
          <p:cNvSpPr txBox="1"/>
          <p:nvPr/>
        </p:nvSpPr>
        <p:spPr>
          <a:xfrm>
            <a:off x="5580888" y="1015314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89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35623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Membrane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Chemical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Tolerance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table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472566" y="949833"/>
          <a:ext cx="6931019" cy="88042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99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9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99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05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992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2992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99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3055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Solvent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GMF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NYL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PTFE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PVDF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B1A0C6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479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Acetic</a:t>
                      </a:r>
                      <a:r>
                        <a:rPr sz="900" spc="9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</a:t>
                      </a:r>
                      <a:r>
                        <a:rPr sz="900" spc="7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5%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14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B1A0C6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130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Glacial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acetic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09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3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17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Acetone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74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8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8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0029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acetonitrile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09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Ammonia,</a:t>
                      </a:r>
                      <a:r>
                        <a:rPr sz="900" spc="17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939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Amyl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acetate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841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76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76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76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76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76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76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4629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Pentleaven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900" spc="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Benzene</a:t>
                      </a:r>
                      <a:r>
                        <a:rPr sz="900" spc="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*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77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399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Benzo-leaven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 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*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9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93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622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Boric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65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Tezah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9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511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Butyryl</a:t>
                      </a:r>
                      <a:r>
                        <a:rPr sz="900" spc="2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chloride</a:t>
                      </a:r>
                      <a:r>
                        <a:rPr sz="900" spc="1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*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17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1211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16256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tetrachloride</a:t>
                      </a:r>
                      <a:r>
                        <a:rPr sz="900" spc="19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*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3204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Chlorobenzene</a:t>
                      </a:r>
                      <a:r>
                        <a:rPr sz="900" spc="2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*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971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Chloroform</a:t>
                      </a:r>
                      <a:r>
                        <a:rPr sz="900" spc="2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*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7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193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Citric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7804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cresol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130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89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cyclohexane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2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7804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cyclohexanone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74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939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Diethylacetamide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590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Dimethylformamide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3939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dioxane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90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4629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Dimethyl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inkstone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9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3812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Ethanol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71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35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399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ether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7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0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3622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Ethyl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acetate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65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Glycol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2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4447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Methanol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41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704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1971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Formic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06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43204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Freon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8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85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1907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hexane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7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0985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50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433070">
                <a:tc>
                  <a:txBody>
                    <a:bodyPr/>
                    <a:lstStyle/>
                    <a:p>
                      <a:pPr marL="162560" marR="188595">
                        <a:lnSpc>
                          <a:spcPct val="1444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Hydrochloric</a:t>
                      </a: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(concentrated)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9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9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79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17170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Hydrochloric</a:t>
                      </a: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acid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44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4066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isobutanol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96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3815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60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414655"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Isopropyl</a:t>
                      </a:r>
                      <a:r>
                        <a:rPr sz="900" spc="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alcohol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sz="105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9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46990" algn="ctr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sz="105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9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3995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sz="105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9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sz="105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9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  <a:spcBef>
                          <a:spcPts val="1020"/>
                        </a:spcBef>
                      </a:pPr>
                      <a:r>
                        <a:rPr sz="105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9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1030"/>
                        </a:spcBef>
                      </a:pPr>
                      <a:r>
                        <a:rPr sz="105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5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0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1717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31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9" name="object 6">
            <a:extLst>
              <a:ext uri="{FF2B5EF4-FFF2-40B4-BE49-F238E27FC236}">
                <a16:creationId xmlns:a16="http://schemas.microsoft.com/office/drawing/2014/main" id="{1C62B2CA-2B3D-1C2D-CD0B-95B051CA7BFC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92023"/>
            <a:ext cx="6531609" cy="1016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190490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latin typeface="Microsoft YaHei Light"/>
                <a:cs typeface="Microsoft YaHei Light"/>
              </a:rPr>
              <a:t>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indicates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satisfaction</a:t>
            </a:r>
            <a:r>
              <a:rPr sz="900" spc="50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indicates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10" dirty="0">
                <a:latin typeface="Microsoft YaHei Light"/>
                <a:cs typeface="Microsoft YaHei Light"/>
              </a:rPr>
              <a:t> satisfied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U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-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indicates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10" dirty="0">
                <a:latin typeface="Microsoft YaHei Light"/>
                <a:cs typeface="Microsoft YaHei Light"/>
              </a:rPr>
              <a:t> satisfied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Note: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tolerance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general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guidance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only.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uncertain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factors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exposure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time, </a:t>
            </a:r>
            <a:r>
              <a:rPr sz="900" dirty="0">
                <a:latin typeface="Microsoft YaHei Light"/>
                <a:cs typeface="Microsoft YaHei Light"/>
              </a:rPr>
              <a:t>please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refer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your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actual</a:t>
            </a:r>
            <a:r>
              <a:rPr sz="900" spc="-10" dirty="0">
                <a:latin typeface="Microsoft YaHei Light"/>
                <a:cs typeface="Microsoft YaHei Light"/>
              </a:rPr>
              <a:t> conditions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testing.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0" name="object 6">
            <a:extLst>
              <a:ext uri="{FF2B5EF4-FFF2-40B4-BE49-F238E27FC236}">
                <a16:creationId xmlns:a16="http://schemas.microsoft.com/office/drawing/2014/main" id="{006CAFF8-33B4-031B-C50F-81E93AE49FBE}"/>
              </a:ext>
            </a:extLst>
          </p:cNvPr>
          <p:cNvSpPr txBox="1"/>
          <p:nvPr/>
        </p:nvSpPr>
        <p:spPr>
          <a:xfrm>
            <a:off x="5607050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35610" y="741267"/>
            <a:ext cx="6559550" cy="18713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Stainless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steel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disc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lang="en-IN" sz="900" spc="-10" dirty="0">
                <a:latin typeface="Microsoft YaHei Light"/>
                <a:cs typeface="Microsoft YaHei Light"/>
              </a:rPr>
              <a:t>DARSUN</a:t>
            </a:r>
            <a:r>
              <a:rPr sz="900" spc="-10" dirty="0">
                <a:latin typeface="Microsoft YaHei Light"/>
                <a:cs typeface="Microsoft YaHei Light"/>
              </a:rPr>
              <a:t>™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stainless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steel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available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single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double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layer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types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Four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sizes</a:t>
            </a:r>
            <a:r>
              <a:rPr sz="900" spc="-10" dirty="0">
                <a:latin typeface="Microsoft YaHei Light"/>
                <a:cs typeface="Microsoft YaHei Light"/>
              </a:rPr>
              <a:t> available: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100mm,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150mm,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200mm,</a:t>
            </a:r>
            <a:r>
              <a:rPr sz="900" spc="-20" dirty="0">
                <a:latin typeface="Microsoft YaHei Light"/>
                <a:cs typeface="Microsoft YaHei Light"/>
              </a:rPr>
              <a:t> 300mm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316L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stainless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steel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resistant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characteristics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speed,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service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reasonable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structure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use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withstand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maximum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pressure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0.6MPa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Widely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colleges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universities,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scientific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research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units,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pharmaceutical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factories,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hospitals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media,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blood products,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sterilization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clarification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Note: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selected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pressure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0.2MPa,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microporous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membrane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0.8μm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8426245"/>
              </p:ext>
            </p:extLst>
          </p:nvPr>
        </p:nvGraphicFramePr>
        <p:xfrm>
          <a:off x="365887" y="2882266"/>
          <a:ext cx="4929501" cy="24644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membrane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inlet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Outlet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Flow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6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Single-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layer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stainless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steel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disc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4629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270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260mm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260mm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 gridSpan="6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™Double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layer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stainless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steel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disc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filter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270mm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270mm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250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280mm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L/h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280mm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5695315"/>
            <a:ext cx="4753610" cy="20694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92480" algn="l"/>
              </a:tabLst>
            </a:pPr>
            <a:r>
              <a:rPr lang="en-IN" sz="1200" spc="-10" dirty="0">
                <a:latin typeface="Arial MT"/>
                <a:cs typeface="Arial MT"/>
              </a:rPr>
              <a:t>DARSUN</a:t>
            </a:r>
            <a:r>
              <a:rPr sz="1200" spc="-10" dirty="0">
                <a:latin typeface="Microsoft YaHei Light"/>
                <a:cs typeface="Microsoft YaHei Light"/>
              </a:rPr>
              <a:t>™</a:t>
            </a:r>
            <a:r>
              <a:rPr sz="1200" dirty="0">
                <a:latin typeface="Microsoft YaHei Light"/>
                <a:cs typeface="Microsoft YaHei Light"/>
              </a:rPr>
              <a:t>	</a:t>
            </a:r>
            <a:r>
              <a:rPr sz="1200" dirty="0">
                <a:latin typeface="Arial MT"/>
                <a:cs typeface="Arial MT"/>
              </a:rPr>
              <a:t>Stainless</a:t>
            </a:r>
            <a:r>
              <a:rPr sz="1200" spc="-6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steel</a:t>
            </a:r>
            <a:r>
              <a:rPr sz="1200" spc="-6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cylinder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filter</a:t>
            </a:r>
            <a:endParaRPr sz="1200" dirty="0">
              <a:latin typeface="Arial MT"/>
              <a:cs typeface="Arial MT"/>
            </a:endParaRPr>
          </a:p>
          <a:p>
            <a:pPr marL="12700" marR="873125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Reasonable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structure,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beautiful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appearance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pressurized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sterilization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filter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316L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stainless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steel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finish,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clean,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durable,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5" dirty="0">
                <a:latin typeface="Microsoft YaHei Light"/>
                <a:cs typeface="Microsoft YaHei Light"/>
              </a:rPr>
              <a:t> to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on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withstand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maximum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0.6MPa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2446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colleges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universities,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scientific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research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units,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pharmaceutical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factories, </a:t>
            </a:r>
            <a:r>
              <a:rPr sz="900" dirty="0">
                <a:latin typeface="Microsoft YaHei Light"/>
                <a:cs typeface="Microsoft YaHei Light"/>
              </a:rPr>
              <a:t>hospitals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media,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blood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sterilization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clarification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filtration</a:t>
            </a:r>
            <a:r>
              <a:rPr sz="900" spc="50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Note: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flow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selected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0.2MPa,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pore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microporous </a:t>
            </a:r>
            <a:r>
              <a:rPr sz="900" dirty="0">
                <a:latin typeface="Microsoft YaHei Light"/>
                <a:cs typeface="Microsoft YaHei Light"/>
              </a:rPr>
              <a:t>Filter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membrane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0.22μm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2397" y="7785100"/>
          <a:ext cx="4929501" cy="1433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16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16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capacity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membrane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inlet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Outlet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Flow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7.8mm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0.7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SSF-1000C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7.8mm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0.7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SSF-2000C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2.2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SSF-5000C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9mm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L/m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SSF-10000C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L/m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钟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14771" y="6303102"/>
            <a:ext cx="1840992" cy="2930813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33059" y="3578352"/>
            <a:ext cx="1795272" cy="1650492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77419F10-01DD-28F9-09FE-DA3138EDDE1E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5163" y="510654"/>
            <a:ext cx="6612890" cy="1275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MCX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(Mixed-</a:t>
            </a:r>
            <a:r>
              <a:rPr sz="1200" dirty="0">
                <a:latin typeface="Arial MT"/>
                <a:cs typeface="Arial MT"/>
              </a:rPr>
              <a:t>Mode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SPE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Column)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Mixed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cationic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38100" marR="165735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reverse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selective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analytes,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 </a:t>
            </a:r>
            <a:r>
              <a:rPr sz="900" dirty="0">
                <a:latin typeface="Microsoft YaHei Light"/>
                <a:cs typeface="Microsoft YaHei Light"/>
              </a:rPr>
              <a:t>solvents.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Equivalent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Oasis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MCX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304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Typical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beta-</a:t>
            </a:r>
            <a:r>
              <a:rPr sz="900" dirty="0">
                <a:latin typeface="Microsoft YaHei Light"/>
                <a:cs typeface="Microsoft YaHei Light"/>
              </a:rPr>
              <a:t>receptor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agonists;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Sulfamide,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trimethoprim,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Ulotropine,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malachite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green;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Crystal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violet,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melamine;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aconitine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limit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inspection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Chinese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medicine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50um;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diameter: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300A;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1927225"/>
          <a:ext cx="4975859" cy="2249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00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MCX-06-150mg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385572" y="4393880"/>
            <a:ext cx="4248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WCX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weak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cationic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4783455"/>
          <a:ext cx="4978398" cy="2249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027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WCX-06-150mg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419100" y="7729855"/>
            <a:ext cx="5269230" cy="2265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Florisil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(Florean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silica,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magnesium</a:t>
            </a:r>
            <a:endParaRPr sz="1200" dirty="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885"/>
              </a:spcBef>
            </a:pPr>
            <a:r>
              <a:rPr sz="1200" spc="-10" dirty="0">
                <a:latin typeface="Arial MT"/>
                <a:cs typeface="Arial MT"/>
              </a:rPr>
              <a:t>silicate)</a:t>
            </a:r>
            <a:endParaRPr sz="1200" dirty="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315"/>
              </a:spcBef>
            </a:pPr>
            <a:r>
              <a:rPr sz="900" dirty="0">
                <a:latin typeface="Microsoft YaHei Light"/>
                <a:cs typeface="Microsoft YaHei Light"/>
              </a:rPr>
              <a:t>Florisil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selective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composed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magnesium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oxide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sodium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sulfide.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3429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Similar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strongly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non-polar </a:t>
            </a:r>
            <a:r>
              <a:rPr sz="900" dirty="0">
                <a:latin typeface="Microsoft YaHei Light"/>
                <a:cs typeface="Microsoft YaHei Light"/>
              </a:rPr>
              <a:t>solutions.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addition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separation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organochlorine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pesticides,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Florisil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the </a:t>
            </a:r>
            <a:r>
              <a:rPr sz="900" spc="-10" dirty="0">
                <a:latin typeface="Microsoft YaHei Light"/>
                <a:cs typeface="Microsoft YaHei Light"/>
              </a:rPr>
              <a:t>extraction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separation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PCBs,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PAHs,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mostly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AOAC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EPA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methods.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The </a:t>
            </a:r>
            <a:r>
              <a:rPr sz="900" dirty="0">
                <a:latin typeface="Microsoft YaHei Light"/>
                <a:cs typeface="Microsoft YaHei Light"/>
              </a:rPr>
              <a:t>particle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Florisil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100-</a:t>
            </a:r>
            <a:r>
              <a:rPr sz="900" dirty="0">
                <a:latin typeface="Microsoft YaHei Light"/>
                <a:cs typeface="Microsoft YaHei Light"/>
              </a:rPr>
              <a:t>200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mesh.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3048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Typical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applications</a:t>
            </a:r>
            <a:r>
              <a:rPr sz="900" dirty="0">
                <a:latin typeface="Microsoft YaHei Light"/>
                <a:cs typeface="Microsoft YaHei Light"/>
              </a:rPr>
              <a:t> are: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 </a:t>
            </a:r>
            <a:r>
              <a:rPr sz="900" spc="-10" dirty="0">
                <a:latin typeface="Microsoft YaHei Light"/>
                <a:cs typeface="Microsoft YaHei Light"/>
              </a:rPr>
              <a:t>pesticide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residues,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separation,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separation</a:t>
            </a:r>
            <a:r>
              <a:rPr sz="900" dirty="0">
                <a:latin typeface="Microsoft YaHei Light"/>
                <a:cs typeface="Microsoft YaHei Light"/>
              </a:rPr>
              <a:t> of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internal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secretions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oil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removal.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PCBs,PAHs,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separation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nitrogen-</a:t>
            </a:r>
            <a:r>
              <a:rPr sz="900" dirty="0">
                <a:latin typeface="Microsoft YaHei Light"/>
                <a:cs typeface="Microsoft YaHei Light"/>
              </a:rPr>
              <a:t>containing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hydrocarbons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spc="-10" dirty="0">
                <a:latin typeface="Microsoft YaHei Light"/>
                <a:cs typeface="Microsoft YaHei Light"/>
              </a:rPr>
              <a:t>antibiotic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substances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essential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pretreatment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NY761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45-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74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diameter: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120A;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700m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80151" y="1879092"/>
            <a:ext cx="1278636" cy="2004060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74435" y="4783836"/>
            <a:ext cx="1287780" cy="2122932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771134" y="7691628"/>
            <a:ext cx="1312163" cy="2353055"/>
          </a:xfrm>
          <a:prstGeom prst="rect">
            <a:avLst/>
          </a:prstGeom>
        </p:spPr>
      </p:pic>
      <p:sp>
        <p:nvSpPr>
          <p:cNvPr id="17" name="object 6">
            <a:extLst>
              <a:ext uri="{FF2B5EF4-FFF2-40B4-BE49-F238E27FC236}">
                <a16:creationId xmlns:a16="http://schemas.microsoft.com/office/drawing/2014/main" id="{71533422-21D5-F05C-0B75-817373C267E0}"/>
              </a:ext>
            </a:extLst>
          </p:cNvPr>
          <p:cNvSpPr txBox="1"/>
          <p:nvPr/>
        </p:nvSpPr>
        <p:spPr>
          <a:xfrm>
            <a:off x="5503417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57200" y="10099675"/>
            <a:ext cx="135255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1200" spc="-10" dirty="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www.sci-</a:t>
            </a:r>
            <a:r>
              <a:rPr lang="en-IN" sz="1200" spc="-10" dirty="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DARSUN</a:t>
            </a:r>
            <a:r>
              <a:rPr sz="1200" spc="-10" dirty="0">
                <a:solidFill>
                  <a:srgbClr val="FFFFFF"/>
                </a:solidFill>
                <a:latin typeface="Calibri"/>
                <a:cs typeface="Calibri"/>
                <a:hlinkClick r:id="rId2"/>
              </a:rPr>
              <a:t>.com</a:t>
            </a:r>
            <a:endParaRPr sz="12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93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85572" y="553720"/>
          <a:ext cx="4985384" cy="1841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0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90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90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868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Florisil-06-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Florisil-12-2000mg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419100" y="3487026"/>
            <a:ext cx="6721475" cy="1475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MAX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(mixed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anionic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column)</a:t>
            </a:r>
            <a:endParaRPr sz="1200" dirty="0">
              <a:latin typeface="Arial MT"/>
              <a:cs typeface="Arial MT"/>
            </a:endParaRPr>
          </a:p>
          <a:p>
            <a:pPr marL="38100" marR="35560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</a:t>
            </a:r>
            <a:r>
              <a:rPr sz="900" dirty="0">
                <a:latin typeface="Microsoft YaHei Light"/>
                <a:cs typeface="Microsoft YaHei Light"/>
              </a:rPr>
              <a:t>wettable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polymer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mechanism.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Dual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are </a:t>
            </a:r>
            <a:r>
              <a:rPr sz="900" spc="-10" dirty="0">
                <a:latin typeface="Microsoft YaHei Light"/>
                <a:cs typeface="Microsoft YaHei Light"/>
              </a:rPr>
              <a:t>provided: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reverse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fillers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PH0-</a:t>
            </a:r>
            <a:r>
              <a:rPr sz="900" dirty="0">
                <a:latin typeface="Microsoft YaHei Light"/>
                <a:cs typeface="Microsoft YaHei Light"/>
              </a:rPr>
              <a:t>14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0.9meg/g. </a:t>
            </a:r>
            <a:r>
              <a:rPr sz="900" dirty="0">
                <a:latin typeface="Microsoft YaHei Light"/>
                <a:cs typeface="Microsoft YaHei Light"/>
              </a:rPr>
              <a:t>PH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 </a:t>
            </a:r>
            <a:r>
              <a:rPr sz="900" dirty="0">
                <a:latin typeface="Microsoft YaHei Light"/>
                <a:cs typeface="Microsoft YaHei Light"/>
              </a:rPr>
              <a:t>range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2-</a:t>
            </a:r>
            <a:r>
              <a:rPr sz="900" spc="-25" dirty="0">
                <a:latin typeface="Microsoft YaHei Light"/>
                <a:cs typeface="Microsoft YaHei Light"/>
              </a:rPr>
              <a:t>8.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rapid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essence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enrichment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anions,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nucleic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nucleotides,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surfactants,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etc.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3048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Typical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are: acid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drugs;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Oxytetracycline,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aureomycin,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doxycycline,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carboxy,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quinoline</a:t>
            </a:r>
            <a:r>
              <a:rPr sz="900" dirty="0">
                <a:latin typeface="Microsoft YaHei Light"/>
                <a:cs typeface="Microsoft YaHei Light"/>
              </a:rPr>
              <a:t> and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their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metabolites;</a:t>
            </a:r>
            <a:r>
              <a:rPr sz="900" dirty="0">
                <a:latin typeface="Microsoft YaHei Light"/>
                <a:cs typeface="Microsoft YaHei Light"/>
              </a:rPr>
              <a:t> Sudan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red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50-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aperture: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300A;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4982210"/>
          <a:ext cx="4991734" cy="2250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16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size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MAX-06-150mg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MAX-12-500mg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7258926"/>
            <a:ext cx="2408555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b="1" dirty="0">
                <a:latin typeface="Times New Roman"/>
                <a:cs typeface="Times New Roman"/>
              </a:rPr>
              <a:t>™</a:t>
            </a:r>
            <a:r>
              <a:rPr sz="900" b="1" spc="15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WAX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weak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column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7442200"/>
          <a:ext cx="4998084" cy="22510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2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WAX-06-150mg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WAX-12-500mg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WAX-12-1000mg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33796" y="5000244"/>
            <a:ext cx="1360932" cy="2302764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735320" y="7499604"/>
            <a:ext cx="1360932" cy="2214372"/>
          </a:xfrm>
          <a:prstGeom prst="rect">
            <a:avLst/>
          </a:prstGeom>
        </p:spPr>
      </p:pic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63767" y="10099675"/>
            <a:ext cx="13525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lang="en-US" sz="1200" dirty="0">
                <a:latin typeface="Calibri"/>
                <a:cs typeface="Calibri"/>
              </a:rPr>
              <a:t>V</a:t>
            </a:r>
            <a:endParaRPr sz="12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2115" y="538722"/>
            <a:ext cx="6720840" cy="18694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C18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38100" marR="215265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Reversed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characteristics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bonding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density,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loss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high </a:t>
            </a:r>
            <a:r>
              <a:rPr sz="900" spc="-10" dirty="0">
                <a:latin typeface="Microsoft YaHei Light"/>
                <a:cs typeface="Microsoft YaHei Light"/>
              </a:rPr>
              <a:t>recovery.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3048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Application: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Drugs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their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metabolites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blood,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plasma,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urine.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Desalting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proteins,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DNA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macromolecules. Enrichment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matter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environmental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beverages.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Similar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reversed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 chromatography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column,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</a:t>
            </a:r>
            <a:r>
              <a:rPr sz="900" dirty="0">
                <a:latin typeface="Microsoft YaHei Light"/>
                <a:cs typeface="Microsoft YaHei Light"/>
              </a:rPr>
              <a:t> for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extraction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purification</a:t>
            </a:r>
            <a:r>
              <a:rPr sz="900" dirty="0">
                <a:latin typeface="Microsoft YaHei Light"/>
                <a:cs typeface="Microsoft YaHei Light"/>
              </a:rPr>
              <a:t> of: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antibiotics,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barbiturate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hydrochloric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phthalazine,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caffeine, </a:t>
            </a:r>
            <a:r>
              <a:rPr sz="900" dirty="0">
                <a:latin typeface="Microsoft YaHei Light"/>
                <a:cs typeface="Microsoft YaHei Light"/>
              </a:rPr>
              <a:t>drugs,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dyes,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aromatic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oils,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fat-</a:t>
            </a:r>
            <a:r>
              <a:rPr sz="900" dirty="0">
                <a:latin typeface="Microsoft YaHei Light"/>
                <a:cs typeface="Microsoft YaHei Light"/>
              </a:rPr>
              <a:t>soluble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vitamins,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fungicides,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weeder,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pesticides,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carbohydrates,</a:t>
            </a:r>
            <a:r>
              <a:rPr sz="900" spc="-20" dirty="0">
                <a:latin typeface="Microsoft YaHei Light"/>
                <a:cs typeface="Microsoft YaHei Light"/>
              </a:rPr>
              <a:t> p-</a:t>
            </a:r>
            <a:r>
              <a:rPr sz="900" spc="-10" dirty="0">
                <a:latin typeface="Microsoft YaHei Light"/>
                <a:cs typeface="Microsoft YaHei Light"/>
              </a:rPr>
              <a:t>hydroxytoluate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substituted esters, </a:t>
            </a:r>
            <a:r>
              <a:rPr sz="900" dirty="0">
                <a:latin typeface="Microsoft YaHei Light"/>
                <a:cs typeface="Microsoft YaHei Light"/>
              </a:rPr>
              <a:t>phenols,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phthalates,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steroids,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active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agents,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theophylline,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</a:t>
            </a:r>
            <a:r>
              <a:rPr sz="900" dirty="0">
                <a:latin typeface="Microsoft YaHei Light"/>
                <a:cs typeface="Microsoft YaHei Light"/>
              </a:rPr>
              <a:t>soluble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vitamins,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etc.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50-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aperture: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300A;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2521585"/>
          <a:ext cx="4998084" cy="2249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2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C18-01-300mg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C18-03-100mg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C18-12-2000mg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19100" y="5468226"/>
            <a:ext cx="6688455" cy="1473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Silica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38100" marR="304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primarily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analytes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hydrocarbon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halogenated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hydrocarbons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less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esters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ethers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elute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ether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alcohol</a:t>
            </a:r>
            <a:r>
              <a:rPr sz="900" spc="-10" dirty="0">
                <a:latin typeface="Microsoft YaHei Light"/>
                <a:cs typeface="Microsoft YaHei Light"/>
              </a:rPr>
              <a:t> acetonitrile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water.</a:t>
            </a:r>
            <a:r>
              <a:rPr sz="900" spc="-25" dirty="0">
                <a:latin typeface="Microsoft YaHei Light"/>
                <a:cs typeface="Microsoft YaHei Light"/>
              </a:rPr>
              <a:t> It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carrier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liquid-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partition separation.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215265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Application: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vitamins,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additives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lipids,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synthetic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natural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pigments,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pesticides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food.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4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diameter: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120A;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6962775"/>
          <a:ext cx="5005069" cy="1842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93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packing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Silica-12-2000mg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60390" y="2549652"/>
            <a:ext cx="1453896" cy="2267711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74563" y="6768084"/>
            <a:ext cx="1283208" cy="2135123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4463877B-D8B3-CC46-E8D2-56E6FAFC0E56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9100" y="643255"/>
            <a:ext cx="6586220" cy="12769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algn="just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CN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38100" marR="30480" algn="just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Cyanopolar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binding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interactions.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 </a:t>
            </a: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substances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aqueous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substances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with </a:t>
            </a:r>
            <a:r>
              <a:rPr sz="900" dirty="0">
                <a:latin typeface="Microsoft YaHei Light"/>
                <a:cs typeface="Microsoft YaHei Light"/>
              </a:rPr>
              <a:t>relatively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little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polarity.</a:t>
            </a:r>
            <a:endParaRPr sz="900" dirty="0">
              <a:latin typeface="Microsoft YaHei Light"/>
              <a:cs typeface="Microsoft YaHei Light"/>
            </a:endParaRPr>
          </a:p>
          <a:p>
            <a:pPr marL="38100" algn="just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Application: </a:t>
            </a:r>
            <a:r>
              <a:rPr sz="900" dirty="0">
                <a:latin typeface="Microsoft YaHei Light"/>
                <a:cs typeface="Microsoft YaHei Light"/>
              </a:rPr>
              <a:t>Drugs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their</a:t>
            </a:r>
            <a:r>
              <a:rPr sz="900" spc="-10" dirty="0">
                <a:latin typeface="Microsoft YaHei Light"/>
                <a:cs typeface="Microsoft YaHei Light"/>
              </a:rPr>
              <a:t> metabolites</a:t>
            </a:r>
            <a:endParaRPr sz="900" dirty="0">
              <a:latin typeface="Microsoft YaHei Light"/>
              <a:cs typeface="Microsoft YaHei Light"/>
            </a:endParaRPr>
          </a:p>
          <a:p>
            <a:pPr marL="38100" algn="just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4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diameter: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120A;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1940560"/>
          <a:ext cx="5005069" cy="1637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93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CN-12-2000mg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19100" y="4075303"/>
            <a:ext cx="6722109" cy="1473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C8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38100" marR="304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C8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similar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properties,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because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carbon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chain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shorter,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weaker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When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too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elution,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C8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instead.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because</a:t>
            </a:r>
            <a:r>
              <a:rPr sz="900" spc="-25" dirty="0">
                <a:latin typeface="Microsoft YaHei Light"/>
                <a:cs typeface="Microsoft YaHei Light"/>
              </a:rPr>
              <a:t> the </a:t>
            </a:r>
            <a:r>
              <a:rPr sz="900" spc="-10" dirty="0">
                <a:latin typeface="Microsoft YaHei Light"/>
                <a:cs typeface="Microsoft YaHei Light"/>
              </a:rPr>
              <a:t>carbon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chain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C8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short,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difficult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effectively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cover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residual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silanol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group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</a:t>
            </a:r>
            <a:r>
              <a:rPr sz="900" dirty="0">
                <a:latin typeface="Microsoft YaHei Light"/>
                <a:cs typeface="Microsoft YaHei Light"/>
              </a:rPr>
              <a:t> 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C8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interaction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still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loses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characteristics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C8.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1036955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Experiments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show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C8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fat-</a:t>
            </a:r>
            <a:r>
              <a:rPr sz="900" dirty="0">
                <a:latin typeface="Microsoft YaHei Light"/>
                <a:cs typeface="Microsoft YaHei Light"/>
              </a:rPr>
              <a:t>soluble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</a:t>
            </a:r>
            <a:r>
              <a:rPr sz="900" dirty="0">
                <a:latin typeface="Microsoft YaHei Light"/>
                <a:cs typeface="Microsoft YaHei Light"/>
              </a:rPr>
              <a:t>soluble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vitamins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human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blood.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4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diameter: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70A;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5570220"/>
          <a:ext cx="5011419" cy="1842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357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C8-12-2000mg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37986" y="1659636"/>
            <a:ext cx="1275588" cy="2025395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95517" y="5507736"/>
            <a:ext cx="1357883" cy="1836420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ADB0EFDA-5F99-0CEA-CC1D-08318337956D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04113" y="557149"/>
            <a:ext cx="672274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GCB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(graphitized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carbon)</a:t>
            </a:r>
            <a:endParaRPr sz="1200" dirty="0">
              <a:latin typeface="Arial MT"/>
              <a:cs typeface="Arial MT"/>
            </a:endParaRPr>
          </a:p>
          <a:p>
            <a:pPr marL="38100" marR="304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Activated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carbon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large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 </a:t>
            </a:r>
            <a:r>
              <a:rPr sz="900" dirty="0">
                <a:latin typeface="Microsoft YaHei Light"/>
                <a:cs typeface="Microsoft YaHei Light"/>
              </a:rPr>
              <a:t>capacity,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adsorption 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irreversible,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difficult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elute,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not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Graphitized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carbon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black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overcomes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irreversible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shortcomings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activated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carbon adsorption,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maintains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affinity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large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capacity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polar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non-polar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oil-medium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substances,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high </a:t>
            </a: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effect, high recovery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 high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reproducibility </a:t>
            </a:r>
            <a:r>
              <a:rPr sz="900" dirty="0">
                <a:latin typeface="Microsoft YaHei Light"/>
                <a:cs typeface="Microsoft YaHei Light"/>
              </a:rPr>
              <a:t>and other excellent</a:t>
            </a:r>
            <a:r>
              <a:rPr sz="900" spc="-10" dirty="0">
                <a:latin typeface="Microsoft YaHei Light"/>
                <a:cs typeface="Microsoft YaHei Light"/>
              </a:rPr>
              <a:t> characteristics,</a:t>
            </a:r>
            <a:r>
              <a:rPr sz="900" dirty="0">
                <a:latin typeface="Microsoft YaHei Light"/>
                <a:cs typeface="Microsoft YaHei Light"/>
              </a:rPr>
              <a:t> 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agricultural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residue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pretreatment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pigment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content.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addition,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graphitized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carbon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black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porous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substance,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time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achieve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equilibrium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short,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which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save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10" dirty="0">
                <a:latin typeface="Microsoft YaHei Light"/>
                <a:cs typeface="Microsoft YaHei Light"/>
              </a:rPr>
              <a:t> processing.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Matrix: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Graphitized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Carbon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Shape;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70-120</a:t>
            </a:r>
            <a:r>
              <a:rPr sz="900" spc="-1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100m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929279"/>
              </p:ext>
            </p:extLst>
          </p:nvPr>
        </p:nvGraphicFramePr>
        <p:xfrm>
          <a:off x="385572" y="2421128"/>
          <a:ext cx="5005069" cy="1841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93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GCB-12-2000mg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385572" y="4735830"/>
            <a:ext cx="6722745" cy="16732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PRS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(strong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exchange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based</a:t>
            </a:r>
            <a:endParaRPr sz="1200" dirty="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885"/>
              </a:spcBef>
            </a:pPr>
            <a:r>
              <a:rPr sz="1200" dirty="0">
                <a:latin typeface="Arial MT"/>
                <a:cs typeface="Arial MT"/>
              </a:rPr>
              <a:t>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silica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gel)</a:t>
            </a:r>
            <a:endParaRPr sz="1200" dirty="0">
              <a:latin typeface="Arial MT"/>
              <a:cs typeface="Arial MT"/>
            </a:endParaRPr>
          </a:p>
          <a:p>
            <a:pPr marL="3810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gel.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bonding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group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propyl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sulfonic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slightly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less</a:t>
            </a:r>
            <a:endParaRPr sz="900" dirty="0">
              <a:latin typeface="Microsoft YaHei Light"/>
              <a:cs typeface="Microsoft YaHei Light"/>
            </a:endParaRPr>
          </a:p>
          <a:p>
            <a:pPr marL="38100" marR="3048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acidic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CSX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(benzene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sulfonic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acid).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exhibit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weak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compared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SCX.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solvents,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has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hydrogen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bonding,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because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pKa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value,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must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eluted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ionic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strength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eluent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neutralize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charge,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weak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pyridine,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malachite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green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 pretreatment.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4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aperture: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500A;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480m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9458235"/>
              </p:ext>
            </p:extLst>
          </p:nvPr>
        </p:nvGraphicFramePr>
        <p:xfrm>
          <a:off x="385572" y="6527800"/>
          <a:ext cx="4998085" cy="1842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25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2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25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04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PRS-12-2000mg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64403" y="6201156"/>
            <a:ext cx="1333500" cy="2057400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08345" y="2142744"/>
            <a:ext cx="1289303" cy="1959864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D9142603-138C-D307-98A1-9F74C41BBF1A}"/>
              </a:ext>
            </a:extLst>
          </p:cNvPr>
          <p:cNvSpPr txBox="1"/>
          <p:nvPr/>
        </p:nvSpPr>
        <p:spPr>
          <a:xfrm>
            <a:off x="5626734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67156" y="10118724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9100" y="643255"/>
            <a:ext cx="6654800" cy="18713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PSA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(ethylenediamine-n-propyl)</a:t>
            </a:r>
            <a:endParaRPr sz="1200" dirty="0">
              <a:latin typeface="Arial MT"/>
              <a:cs typeface="Arial MT"/>
            </a:endParaRPr>
          </a:p>
          <a:p>
            <a:pPr marL="38100" marR="30480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selectivity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ethylenediamine-n-</a:t>
            </a:r>
            <a:r>
              <a:rPr sz="900" dirty="0">
                <a:latin typeface="Microsoft YaHei Light"/>
                <a:cs typeface="Microsoft YaHei Light"/>
              </a:rPr>
              <a:t>propyl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similar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amino,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positive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reversed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is </a:t>
            </a:r>
            <a:r>
              <a:rPr sz="900" dirty="0">
                <a:latin typeface="Microsoft YaHei Light"/>
                <a:cs typeface="Microsoft YaHei Light"/>
              </a:rPr>
              <a:t>stronger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weaker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selectivity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moderate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50" dirty="0">
                <a:latin typeface="Microsoft YaHei Light"/>
                <a:cs typeface="Microsoft YaHei Light"/>
              </a:rPr>
              <a:t>a </a:t>
            </a:r>
            <a:r>
              <a:rPr sz="900" dirty="0">
                <a:latin typeface="Microsoft YaHei Light"/>
                <a:cs typeface="Microsoft YaHei Light"/>
              </a:rPr>
              <a:t>wide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different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systems.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available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weak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GREEN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MALL</a:t>
            </a:r>
            <a:r>
              <a:rPr sz="900" dirty="0">
                <a:latin typeface="Times New Roman"/>
                <a:cs typeface="Times New Roman"/>
              </a:rPr>
              <a:t>®</a:t>
            </a:r>
            <a:r>
              <a:rPr sz="900" spc="1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PSA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two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amino </a:t>
            </a:r>
            <a:r>
              <a:rPr sz="900" dirty="0">
                <a:latin typeface="Microsoft YaHei Light"/>
                <a:cs typeface="Microsoft YaHei Light"/>
              </a:rPr>
              <a:t>groups,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provides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capacity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exhibits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two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pKa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values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10.1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10.9,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respectively.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Therefore,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GREEN MALL</a:t>
            </a:r>
            <a:r>
              <a:rPr sz="900" spc="-10" dirty="0">
                <a:latin typeface="Times New Roman"/>
                <a:cs typeface="Times New Roman"/>
              </a:rPr>
              <a:t>®</a:t>
            </a:r>
            <a:r>
              <a:rPr sz="900" spc="-10" dirty="0">
                <a:latin typeface="Microsoft YaHei Light"/>
                <a:cs typeface="Microsoft YaHei Light"/>
              </a:rPr>
              <a:t>PSA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effectively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fatty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(including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oleic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palmitic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linolenic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some</a:t>
            </a:r>
            <a:r>
              <a:rPr sz="900" spc="-10" dirty="0">
                <a:latin typeface="Microsoft YaHei Light"/>
                <a:cs typeface="Microsoft YaHei Light"/>
              </a:rPr>
              <a:t> polar </a:t>
            </a:r>
            <a:r>
              <a:rPr sz="900" dirty="0">
                <a:latin typeface="Microsoft YaHei Light"/>
                <a:cs typeface="Microsoft YaHei Light"/>
              </a:rPr>
              <a:t>pigments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sugars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affect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detection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agricultural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residues.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presence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diamino</a:t>
            </a:r>
            <a:r>
              <a:rPr sz="900" spc="-25" dirty="0">
                <a:latin typeface="Microsoft YaHei Light"/>
                <a:cs typeface="Microsoft YaHei Light"/>
              </a:rPr>
              <a:t> can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chelating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agent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ions.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4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diameter:</a:t>
            </a:r>
            <a:r>
              <a:rPr sz="900" spc="-3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60A;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480m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2534920"/>
          <a:ext cx="5200015" cy="2249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2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PSA-06A-500mg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500mgCarb+500mgPSA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PSA-06B-500mg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500mgGCB+500mgPSA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PSA-12-2000mg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19100" y="5085715"/>
            <a:ext cx="672147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SCX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(silica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gel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based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strong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cation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exchange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column)</a:t>
            </a:r>
            <a:endParaRPr sz="1200" dirty="0">
              <a:latin typeface="Arial MT"/>
              <a:cs typeface="Arial MT"/>
            </a:endParaRPr>
          </a:p>
          <a:p>
            <a:pPr marL="38100" marR="304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Polymer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matrix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often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mechanisms,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GREEN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MALL's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polymer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matrix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no </a:t>
            </a:r>
            <a:r>
              <a:rPr sz="900" dirty="0">
                <a:latin typeface="Microsoft YaHei Light"/>
                <a:cs typeface="Microsoft YaHei Light"/>
              </a:rPr>
              <a:t>exception.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GREEN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MALL's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SCX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polymer-</a:t>
            </a:r>
            <a:r>
              <a:rPr sz="900" dirty="0">
                <a:latin typeface="Microsoft YaHei Light"/>
                <a:cs typeface="Microsoft YaHei Light"/>
              </a:rPr>
              <a:t>based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exchange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hydrophobic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properties</a:t>
            </a:r>
            <a:r>
              <a:rPr sz="900" spc="-25" dirty="0">
                <a:latin typeface="Microsoft YaHei Light"/>
                <a:cs typeface="Microsoft YaHei Light"/>
              </a:rPr>
              <a:t> of </a:t>
            </a:r>
            <a:r>
              <a:rPr sz="900" spc="-10" dirty="0">
                <a:latin typeface="Microsoft YaHei Light"/>
                <a:cs typeface="Microsoft YaHei Light"/>
              </a:rPr>
              <a:t>reversed-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10" dirty="0">
                <a:latin typeface="Microsoft YaHei Light"/>
                <a:cs typeface="Microsoft YaHei Light"/>
              </a:rPr>
              <a:t> chromatographic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stationary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contains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strongly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sulfonic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functional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groups.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Selective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retention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dirty="0">
                <a:latin typeface="Microsoft YaHei Light"/>
                <a:cs typeface="Microsoft YaHei Light"/>
              </a:rPr>
              <a:t>alkaline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neutral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show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relative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non-</a:t>
            </a:r>
            <a:r>
              <a:rPr sz="900" dirty="0">
                <a:latin typeface="Microsoft YaHei Light"/>
                <a:cs typeface="Microsoft YaHei Light"/>
              </a:rPr>
              <a:t>polar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forces,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usually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substances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melamine, </a:t>
            </a:r>
            <a:r>
              <a:rPr sz="900" dirty="0">
                <a:latin typeface="Microsoft YaHei Light"/>
                <a:cs typeface="Microsoft YaHei Light"/>
              </a:rPr>
              <a:t>amphetamine,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pramine,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piperidine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extraction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positive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alkaline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compounds,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equivalent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Watrs </a:t>
            </a:r>
            <a:r>
              <a:rPr sz="900" dirty="0">
                <a:latin typeface="Microsoft YaHei Light"/>
                <a:cs typeface="Microsoft YaHei Light"/>
              </a:rPr>
              <a:t>Oasis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MCX,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Phenonemex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Strata-X-</a:t>
            </a:r>
            <a:r>
              <a:rPr sz="900" spc="-25" dirty="0">
                <a:latin typeface="Microsoft YaHei Light"/>
                <a:cs typeface="Microsoft YaHei Light"/>
              </a:rPr>
              <a:t>C.</a:t>
            </a:r>
            <a:endParaRPr sz="900" dirty="0">
              <a:latin typeface="Microsoft YaHei Light"/>
              <a:cs typeface="Microsoft YaHei Light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4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particle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size: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</a:t>
            </a:r>
            <a:r>
              <a:rPr sz="900" dirty="0">
                <a:solidFill>
                  <a:srgbClr val="E26C08"/>
                </a:solidFill>
                <a:latin typeface="Times New Roman"/>
                <a:cs typeface="Times New Roman"/>
              </a:rPr>
              <a:t>μ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m;</a:t>
            </a:r>
            <a:r>
              <a:rPr sz="900" spc="-4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Average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aperture:</a:t>
            </a:r>
            <a:r>
              <a:rPr sz="900" spc="-2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300A;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Specific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E26C08"/>
                </a:solidFill>
                <a:latin typeface="Microsoft YaHei Light"/>
                <a:cs typeface="Microsoft YaHei Light"/>
              </a:rPr>
              <a:t>area:</a:t>
            </a:r>
            <a:r>
              <a:rPr sz="900" spc="-35" dirty="0">
                <a:solidFill>
                  <a:srgbClr val="E26C08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600m</a:t>
            </a:r>
            <a:r>
              <a:rPr sz="825" spc="-15" baseline="40404" dirty="0">
                <a:solidFill>
                  <a:srgbClr val="E26C08"/>
                </a:solidFill>
                <a:latin typeface="Microsoft YaHei Light"/>
                <a:cs typeface="Microsoft YaHei Light"/>
              </a:rPr>
              <a:t>2</a:t>
            </a:r>
            <a:r>
              <a:rPr sz="900" spc="-10" dirty="0">
                <a:solidFill>
                  <a:srgbClr val="E26C08"/>
                </a:solidFill>
                <a:latin typeface="Microsoft YaHei Light"/>
                <a:cs typeface="Microsoft YaHei Light"/>
              </a:rPr>
              <a:t>/g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6777990"/>
          <a:ext cx="4998084" cy="26600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2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SCX-06N-500mg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AL-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N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SCX-12-2000mg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88838" y="2624328"/>
            <a:ext cx="1464563" cy="2182367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16955" y="7074408"/>
            <a:ext cx="1458467" cy="2380488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E576692F-8979-9A28-EE26-3A22DCDA46D5}"/>
              </a:ext>
            </a:extLst>
          </p:cNvPr>
          <p:cNvSpPr txBox="1"/>
          <p:nvPr/>
        </p:nvSpPr>
        <p:spPr>
          <a:xfrm>
            <a:off x="358775" y="1016571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670040" cy="878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GCB/NH2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(amino)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GraphiCarb/NH2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consists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equal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amounts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graphitized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carbon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black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aminopropyl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bonded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in </a:t>
            </a:r>
            <a:r>
              <a:rPr sz="900" spc="-10" dirty="0">
                <a:latin typeface="Microsoft YaHei Light"/>
                <a:cs typeface="Microsoft YaHei Light"/>
              </a:rPr>
              <a:t>pesticide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residue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analysis,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special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separation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pigment,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fatty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phenolic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removal,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organic phosphorus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tea.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1530985"/>
          <a:ext cx="4997450" cy="2250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2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12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packing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NH2-06A-500mg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500mgCarb+500mgNH2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NH2-06B-500mg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500mgGCB+500mgNH2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NH2-12-2000mg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081399"/>
            <a:ext cx="667067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Alumina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68580">
              <a:lnSpc>
                <a:spcPct val="100000"/>
              </a:lnSpc>
              <a:spcBef>
                <a:spcPts val="10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provides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Alumina-</a:t>
            </a:r>
            <a:r>
              <a:rPr sz="900" dirty="0">
                <a:latin typeface="Microsoft YaHei Light"/>
                <a:cs typeface="Microsoft YaHei Light"/>
              </a:rPr>
              <a:t>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neutral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alumina;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Alumina-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alumina;</a:t>
            </a:r>
            <a:r>
              <a:rPr sz="900" spc="-10" dirty="0">
                <a:latin typeface="Microsoft YaHei Light"/>
                <a:cs typeface="Microsoft YaHei Light"/>
              </a:rPr>
              <a:t> Alumina-</a:t>
            </a:r>
            <a:r>
              <a:rPr sz="900" dirty="0">
                <a:latin typeface="Microsoft YaHei Light"/>
                <a:cs typeface="Microsoft YaHei Light"/>
              </a:rPr>
              <a:t>B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basic alumina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three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options.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1444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Alumina-</a:t>
            </a:r>
            <a:r>
              <a:rPr sz="900" dirty="0">
                <a:latin typeface="Microsoft YaHei Light"/>
                <a:cs typeface="Microsoft YaHei Light"/>
              </a:rPr>
              <a:t>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neutral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polarity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adsorbent,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treatment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neutral,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through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interaction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with </a:t>
            </a:r>
            <a:r>
              <a:rPr sz="900" spc="-10" dirty="0">
                <a:latin typeface="Microsoft YaHei Light"/>
                <a:cs typeface="Microsoft YaHei Light"/>
              </a:rPr>
              <a:t>aluminum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metal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center,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with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silanol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group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hydrogen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bond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point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charge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ion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exchange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 </a:t>
            </a:r>
            <a:r>
              <a:rPr sz="900" dirty="0">
                <a:latin typeface="Microsoft YaHei Light"/>
                <a:cs typeface="Microsoft YaHei Light"/>
              </a:rPr>
              <a:t>molecules.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retention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ability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heterocyclic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substances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containing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nitrogen,</a:t>
            </a:r>
            <a:r>
              <a:rPr sz="900" spc="-10" dirty="0">
                <a:latin typeface="Microsoft YaHei Light"/>
                <a:cs typeface="Microsoft YaHei Light"/>
              </a:rPr>
              <a:t> phosphorus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sulfur,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rich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point compounds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aromatic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hydrocarbons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amines.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pretreatment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Sudan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dirty="0">
                <a:latin typeface="Microsoft YaHei Light"/>
                <a:cs typeface="Microsoft YaHei Light"/>
              </a:rPr>
              <a:t>malachite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green. </a:t>
            </a:r>
            <a:r>
              <a:rPr sz="900" spc="-10" dirty="0">
                <a:latin typeface="Microsoft YaHei Light"/>
                <a:cs typeface="Microsoft YaHei Light"/>
              </a:rPr>
              <a:t>Alumina-</a:t>
            </a:r>
            <a:r>
              <a:rPr sz="900" dirty="0">
                <a:latin typeface="Microsoft YaHei Light"/>
                <a:cs typeface="Microsoft YaHei Light"/>
              </a:rPr>
              <a:t>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grain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50-200</a:t>
            </a:r>
            <a:r>
              <a:rPr sz="900" spc="-10" dirty="0">
                <a:latin typeface="Times New Roman"/>
                <a:cs typeface="Times New Roman"/>
              </a:rPr>
              <a:t>μ</a:t>
            </a:r>
            <a:r>
              <a:rPr sz="900" spc="-10" dirty="0">
                <a:latin typeface="Microsoft YaHei Light"/>
                <a:cs typeface="Microsoft YaHei Light"/>
              </a:rPr>
              <a:t>m.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AL-</a:t>
            </a:r>
            <a:r>
              <a:rPr sz="900" dirty="0">
                <a:latin typeface="Microsoft YaHei Light"/>
                <a:cs typeface="Microsoft YaHei Light"/>
              </a:rPr>
              <a:t>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neutral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solid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column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5774055"/>
          <a:ext cx="4985385" cy="22510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25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2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25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077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ALN-12-5000mg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ALN-20-2500mg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47563" y="1624584"/>
            <a:ext cx="1469136" cy="2173223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63742" y="5381244"/>
            <a:ext cx="1530096" cy="2383535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82CE2D91-C459-1416-2FA9-9B6B3CF0874C}"/>
              </a:ext>
            </a:extLst>
          </p:cNvPr>
          <p:cNvSpPr txBox="1"/>
          <p:nvPr/>
        </p:nvSpPr>
        <p:spPr>
          <a:xfrm>
            <a:off x="5592952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21608" y="10104234"/>
            <a:ext cx="128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99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6670040" cy="651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0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AL-</a:t>
            </a:r>
            <a:r>
              <a:rPr sz="1200" dirty="0">
                <a:latin typeface="Arial MT"/>
                <a:cs typeface="Arial MT"/>
              </a:rPr>
              <a:t>A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acid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Alumina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1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Alumina-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adsorbent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acidic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(PH=4.5)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particle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50-</a:t>
            </a:r>
            <a:r>
              <a:rPr sz="900" dirty="0">
                <a:latin typeface="Microsoft YaHei Light"/>
                <a:cs typeface="Microsoft YaHei Light"/>
              </a:rPr>
              <a:t>200</a:t>
            </a:r>
            <a:r>
              <a:rPr sz="900" dirty="0">
                <a:latin typeface="Times New Roman"/>
                <a:cs typeface="Times New Roman"/>
              </a:rPr>
              <a:t>μ</a:t>
            </a:r>
            <a:r>
              <a:rPr sz="900" dirty="0">
                <a:latin typeface="Microsoft YaHei Light"/>
                <a:cs typeface="Microsoft YaHei Light"/>
              </a:rPr>
              <a:t>m.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polar </a:t>
            </a:r>
            <a:r>
              <a:rPr sz="900" dirty="0">
                <a:latin typeface="Microsoft YaHei Light"/>
                <a:cs typeface="Microsoft YaHei Light"/>
              </a:rPr>
              <a:t>adsorbent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exchanger.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1346200"/>
          <a:ext cx="4991734" cy="22536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16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ALA-12-5000mg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ALA-20-2500mg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3701923"/>
            <a:ext cx="6518909" cy="651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AL-</a:t>
            </a:r>
            <a:r>
              <a:rPr sz="1200" dirty="0">
                <a:latin typeface="Arial MT"/>
                <a:cs typeface="Arial MT"/>
              </a:rPr>
              <a:t>B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Alkaline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Alumina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  <a:p>
            <a:pPr marL="12700" marR="5080" indent="55880">
              <a:lnSpc>
                <a:spcPct val="144400"/>
              </a:lnSpc>
              <a:spcBef>
                <a:spcPts val="6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Alumina-</a:t>
            </a:r>
            <a:r>
              <a:rPr sz="900" dirty="0">
                <a:latin typeface="Microsoft YaHei Light"/>
                <a:cs typeface="Microsoft YaHei Light"/>
              </a:rPr>
              <a:t>B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treats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alkaline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while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resulting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alkaline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alumina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adsorbent,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negatively </a:t>
            </a:r>
            <a:r>
              <a:rPr sz="900" dirty="0">
                <a:latin typeface="Microsoft YaHei Light"/>
                <a:cs typeface="Microsoft YaHei Light"/>
              </a:rPr>
              <a:t>charged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acts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like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bond.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4404360"/>
          <a:ext cx="4991734" cy="2249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16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94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ALB-12-5000mg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ALB-20-2500mg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7152247"/>
            <a:ext cx="6671309" cy="28619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HLB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(polystyro-divinylbenzene)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HLB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reversed-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chromatography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packing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synthetic </a:t>
            </a:r>
            <a:r>
              <a:rPr sz="900" spc="-10" dirty="0">
                <a:latin typeface="Microsoft YaHei Light"/>
                <a:cs typeface="Microsoft YaHei Light"/>
              </a:rPr>
              <a:t>ultra-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pressure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rapid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reversed-</a:t>
            </a:r>
            <a:r>
              <a:rPr sz="900" dirty="0">
                <a:latin typeface="Microsoft YaHei Light"/>
                <a:cs typeface="Microsoft YaHei Light"/>
              </a:rPr>
              <a:t>phase </a:t>
            </a:r>
            <a:r>
              <a:rPr sz="900" spc="-10" dirty="0">
                <a:latin typeface="Microsoft YaHei Light"/>
                <a:cs typeface="Microsoft YaHei Light"/>
              </a:rPr>
              <a:t>chromatography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packing, </a:t>
            </a:r>
            <a:r>
              <a:rPr sz="900" dirty="0">
                <a:latin typeface="Microsoft YaHei Light"/>
                <a:cs typeface="Microsoft YaHei Light"/>
              </a:rPr>
              <a:t>which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uniform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rigid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polystyrene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molecules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chromatography </a:t>
            </a:r>
            <a:r>
              <a:rPr sz="900" dirty="0">
                <a:latin typeface="Microsoft YaHei Light"/>
                <a:cs typeface="Microsoft YaHei Light"/>
              </a:rPr>
              <a:t>systems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pressure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systems.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Fillers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similar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nature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C18,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specific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dirty="0">
                <a:latin typeface="Microsoft YaHei Light"/>
                <a:cs typeface="Microsoft YaHei Light"/>
              </a:rPr>
              <a:t>600m2/g,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300A,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white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powder.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industrial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separation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natural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products, chemical </a:t>
            </a:r>
            <a:r>
              <a:rPr sz="900" dirty="0">
                <a:latin typeface="Microsoft YaHei Light"/>
                <a:cs typeface="Microsoft YaHei Light"/>
              </a:rPr>
              <a:t>drugs,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antibiotics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fields.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better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stability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applicability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C18.</a:t>
            </a:r>
            <a:endParaRPr sz="900" dirty="0">
              <a:latin typeface="Microsoft YaHei Light"/>
              <a:cs typeface="Microsoft YaHei Light"/>
            </a:endParaRPr>
          </a:p>
          <a:p>
            <a:pPr marL="116205" indent="-103505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11620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recovery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even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column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recovery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affected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233045" indent="123189">
              <a:lnSpc>
                <a:spcPct val="144400"/>
              </a:lnSpc>
              <a:buAutoNum type="arabicPeriod"/>
              <a:tabLst>
                <a:tab pos="135890" algn="l"/>
              </a:tabLst>
            </a:pP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adsorption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capacity.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Compared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silica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gel,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HLB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increased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2-</a:t>
            </a:r>
            <a:r>
              <a:rPr sz="900" dirty="0">
                <a:latin typeface="Microsoft YaHei Light"/>
                <a:cs typeface="Microsoft YaHei Light"/>
              </a:rPr>
              <a:t>3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capacity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factor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is </a:t>
            </a:r>
            <a:r>
              <a:rPr sz="900" dirty="0">
                <a:latin typeface="Microsoft YaHei Light"/>
                <a:cs typeface="Microsoft YaHei Light"/>
              </a:rPr>
              <a:t>greatly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improved,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adsorption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capacity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30mg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HLB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equivalent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100mg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C18</a:t>
            </a:r>
            <a:endParaRPr sz="900" dirty="0">
              <a:latin typeface="Microsoft YaHei Light"/>
              <a:cs typeface="Microsoft YaHei Light"/>
            </a:endParaRPr>
          </a:p>
          <a:p>
            <a:pPr marL="135890" indent="-123189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135890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batch-to-</a:t>
            </a:r>
            <a:r>
              <a:rPr sz="900" dirty="0">
                <a:latin typeface="Microsoft YaHei Light"/>
                <a:cs typeface="Microsoft YaHei Light"/>
              </a:rPr>
              <a:t>batch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reproducibility</a:t>
            </a:r>
            <a:endParaRPr sz="900" dirty="0">
              <a:latin typeface="Microsoft YaHei Light"/>
              <a:cs typeface="Microsoft YaHei Light"/>
            </a:endParaRPr>
          </a:p>
          <a:p>
            <a:pPr marL="137795" indent="-125095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137795" algn="l"/>
              </a:tabLst>
            </a:pP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stability</a:t>
            </a:r>
            <a:endParaRPr sz="900" dirty="0">
              <a:latin typeface="Microsoft YaHei Light"/>
              <a:cs typeface="Microsoft YaHei Light"/>
            </a:endParaRPr>
          </a:p>
          <a:p>
            <a:pPr marL="135890" indent="-123189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13589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Compatible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automatic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solid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extraction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devices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substrate: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body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fluids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(plasma/urine,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etc.),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soil,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cosmetics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Typical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applications: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Antibiotics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(such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cephalosporins,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chloramphenicol,</a:t>
            </a:r>
            <a:r>
              <a:rPr sz="900" dirty="0">
                <a:latin typeface="Microsoft YaHei Light"/>
                <a:cs typeface="Microsoft YaHei Light"/>
              </a:rPr>
              <a:t> sulfanilamide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beta-</a:t>
            </a:r>
            <a:r>
              <a:rPr sz="900" dirty="0">
                <a:latin typeface="Microsoft YaHei Light"/>
                <a:cs typeface="Microsoft YaHei Light"/>
              </a:rPr>
              <a:t>lactam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antibiotics, </a:t>
            </a:r>
            <a:r>
              <a:rPr sz="900" spc="-10" dirty="0">
                <a:latin typeface="Microsoft YaHei Light"/>
                <a:cs typeface="Microsoft YaHei Light"/>
              </a:rPr>
              <a:t>diazepam,</a:t>
            </a:r>
            <a:endParaRPr sz="900" dirty="0">
              <a:latin typeface="Microsoft YaHei Light"/>
              <a:cs typeface="Microsoft YaHei Light"/>
            </a:endParaRPr>
          </a:p>
        </p:txBody>
      </p: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48222" y="1542288"/>
            <a:ext cx="1318260" cy="2028444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04153" y="4640580"/>
            <a:ext cx="1299972" cy="2011679"/>
          </a:xfrm>
          <a:prstGeom prst="rect">
            <a:avLst/>
          </a:prstGeom>
        </p:spPr>
      </p:pic>
      <p:sp>
        <p:nvSpPr>
          <p:cNvPr id="14" name="object 6">
            <a:extLst>
              <a:ext uri="{FF2B5EF4-FFF2-40B4-BE49-F238E27FC236}">
                <a16:creationId xmlns:a16="http://schemas.microsoft.com/office/drawing/2014/main" id="{215FA1AB-B296-9085-0241-7C5C9F2C941C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03976" y="121502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85572" y="8432165"/>
          <a:ext cx="6783066" cy="1969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59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3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Carb-12-2000mg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4485">
                <a:tc gridSpan="5">
                  <a:txBody>
                    <a:bodyPr/>
                    <a:lstStyle/>
                    <a:p>
                      <a:pPr marL="3303904">
                        <a:lnSpc>
                          <a:spcPct val="100000"/>
                        </a:lnSpc>
                        <a:spcBef>
                          <a:spcPts val="225"/>
                        </a:spcBef>
                        <a:tabLst>
                          <a:tab pos="5374640" algn="l"/>
                        </a:tabLst>
                      </a:pPr>
                      <a:r>
                        <a:rPr sz="1350" spc="-37" baseline="1543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r>
                        <a:rPr sz="1350" baseline="1543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	</a:t>
                      </a:r>
                      <a:r>
                        <a:rPr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2"/>
                        </a:rPr>
                        <a:t>www.sci-</a:t>
                      </a:r>
                      <a:r>
                        <a:rPr lang="en-IN"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2"/>
                        </a:rPr>
                        <a:t>DARSUN</a:t>
                      </a:r>
                      <a:r>
                        <a:rPr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2"/>
                        </a:rPr>
                        <a:t>.com</a:t>
                      </a:r>
                      <a:endParaRPr sz="1200" dirty="0">
                        <a:latin typeface="Calibri"/>
                        <a:cs typeface="Calibri"/>
                      </a:endParaRPr>
                    </a:p>
                  </a:txBody>
                  <a:tcPr marL="0" marR="0" marT="28575" marB="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44500" y="493902"/>
            <a:ext cx="6610984" cy="619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latin typeface="Microsoft YaHei Light"/>
                <a:cs typeface="Microsoft YaHei Light"/>
              </a:rPr>
              <a:t>estrogens,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diethylstilbestrol,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tetracycline,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macrolides,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nitroimidazole,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acrylamide,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etc.);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Pesticide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residues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(sulfonylurea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herbicides, </a:t>
            </a:r>
            <a:r>
              <a:rPr sz="900" dirty="0">
                <a:latin typeface="Microsoft YaHei Light"/>
                <a:cs typeface="Microsoft YaHei Light"/>
              </a:rPr>
              <a:t>carbamate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pesticides);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Separation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peptides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oligonucleotides;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throughput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biomacromolecule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desalination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treatment;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trace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organics,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environmental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priority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pollutants,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endocrine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disruptors.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1134745"/>
          <a:ext cx="4985384" cy="2249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18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1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097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830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01-60mg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HLB-06-150mg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HLB-12-500mg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3487026"/>
            <a:ext cx="6296025" cy="24853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column;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More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options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available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80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columns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target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analytes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complex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substrates,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including biological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fluids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(blood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urine),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soil,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concentration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or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prior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chromatographic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83896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65" dirty="0">
                <a:latin typeface="Times New Roman"/>
                <a:cs typeface="Times New Roman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Solid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phase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extraction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column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family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offers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best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superior performance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chromatographic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67513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7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column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filled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spherical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adsorbent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distributed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evenly,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ensuring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repeatability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consistency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experimental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results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order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to </a:t>
            </a:r>
            <a:r>
              <a:rPr sz="900" spc="-10" dirty="0">
                <a:latin typeface="Microsoft YaHei Light"/>
                <a:cs typeface="Microsoft YaHei Light"/>
              </a:rPr>
              <a:t>guarantee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 safe,</a:t>
            </a:r>
            <a:r>
              <a:rPr sz="900" spc="-10" dirty="0">
                <a:latin typeface="Microsoft YaHei Light"/>
                <a:cs typeface="Microsoft YaHei Light"/>
              </a:rPr>
              <a:t> reliable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efficient sample preparation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process.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607820">
              <a:lnSpc>
                <a:spcPct val="161700"/>
              </a:lnSpc>
              <a:spcBef>
                <a:spcPts val="19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SAX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(silica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gel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based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strong </a:t>
            </a:r>
            <a:r>
              <a:rPr sz="1200" dirty="0">
                <a:latin typeface="Arial MT"/>
                <a:cs typeface="Arial MT"/>
              </a:rPr>
              <a:t>anion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exchange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column)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5972175"/>
          <a:ext cx="6703691" cy="2052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59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12-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384302" y="8093072"/>
            <a:ext cx="462280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Carb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(activated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carbon)</a:t>
            </a:r>
            <a:endParaRPr sz="1200" dirty="0">
              <a:latin typeface="Arial MT"/>
              <a:cs typeface="Arial MT"/>
            </a:endParaRPr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06745" y="1203960"/>
            <a:ext cx="1295400" cy="1883664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369052" y="4085844"/>
            <a:ext cx="1748027" cy="1360931"/>
          </a:xfrm>
          <a:prstGeom prst="rect">
            <a:avLst/>
          </a:prstGeom>
        </p:spPr>
      </p:pic>
      <p:sp>
        <p:nvSpPr>
          <p:cNvPr id="14" name="object 6">
            <a:extLst>
              <a:ext uri="{FF2B5EF4-FFF2-40B4-BE49-F238E27FC236}">
                <a16:creationId xmlns:a16="http://schemas.microsoft.com/office/drawing/2014/main" id="{30EB41A2-1A53-284D-D3CE-B7B49615FC82}"/>
              </a:ext>
            </a:extLst>
          </p:cNvPr>
          <p:cNvSpPr txBox="1"/>
          <p:nvPr/>
        </p:nvSpPr>
        <p:spPr>
          <a:xfrm>
            <a:off x="5295388" y="10100753"/>
            <a:ext cx="1873250" cy="197490"/>
          </a:xfrm>
          <a:prstGeom prst="rect">
            <a:avLst/>
          </a:prstGeom>
          <a:solidFill>
            <a:srgbClr val="35955F"/>
          </a:solidFill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73125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7300" y="142875"/>
            <a:ext cx="6013450" cy="273050"/>
          </a:xfrm>
          <a:custGeom>
            <a:avLst/>
            <a:gdLst/>
            <a:ahLst/>
            <a:cxnLst/>
            <a:rect l="l" t="t" r="r" b="b"/>
            <a:pathLst>
              <a:path w="6013450" h="273050">
                <a:moveTo>
                  <a:pt x="6013450" y="273050"/>
                </a:moveTo>
                <a:lnTo>
                  <a:pt x="0" y="273050"/>
                </a:lnTo>
                <a:lnTo>
                  <a:pt x="0" y="0"/>
                </a:lnTo>
                <a:lnTo>
                  <a:pt x="6013450" y="0"/>
                </a:lnTo>
                <a:lnTo>
                  <a:pt x="601345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5572" y="669258"/>
            <a:ext cx="35623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Diol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column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(diol)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949960"/>
          <a:ext cx="6703691" cy="16440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59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Diol-01-100mg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Diol-03-200mg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Diol-03-500mg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Diol-12-1000mg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Diol-12-2000mg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375907" y="2706479"/>
            <a:ext cx="3503422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9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PS-</a:t>
            </a:r>
            <a:r>
              <a:rPr sz="1200" dirty="0">
                <a:latin typeface="Arial MT"/>
                <a:cs typeface="Arial MT"/>
              </a:rPr>
              <a:t>DVB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Solid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phase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extraction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column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3001010"/>
          <a:ext cx="6714486" cy="2051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59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59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48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Gram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r>
                        <a:rPr sz="900" spc="-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stuffing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Column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specifications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PSD-03-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PSD-06-150mg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PSD-06-200mg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PCS/box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PSD-06-500mg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PSD-06-1000mg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6ml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PSD-12-500mg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per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1" name="object 6">
            <a:extLst>
              <a:ext uri="{FF2B5EF4-FFF2-40B4-BE49-F238E27FC236}">
                <a16:creationId xmlns:a16="http://schemas.microsoft.com/office/drawing/2014/main" id="{31845955-6993-37B9-690E-8455EFDE194B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102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6712" y="579404"/>
            <a:ext cx="6638544" cy="9386316"/>
          </a:xfrm>
          <a:prstGeom prst="rect">
            <a:avLst/>
          </a:prstGeom>
        </p:spPr>
      </p:pic>
      <p:sp>
        <p:nvSpPr>
          <p:cNvPr id="10" name="object 6">
            <a:extLst>
              <a:ext uri="{FF2B5EF4-FFF2-40B4-BE49-F238E27FC236}">
                <a16:creationId xmlns:a16="http://schemas.microsoft.com/office/drawing/2014/main" id="{3EB11774-D520-C789-DBB2-A83E791D146D}"/>
              </a:ext>
            </a:extLst>
          </p:cNvPr>
          <p:cNvSpPr txBox="1"/>
          <p:nvPr/>
        </p:nvSpPr>
        <p:spPr>
          <a:xfrm>
            <a:off x="5530850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BCACC8F-4801-C3A5-EB5D-D4AB92FAAB28}"/>
              </a:ext>
            </a:extLst>
          </p:cNvPr>
          <p:cNvSpPr/>
          <p:nvPr/>
        </p:nvSpPr>
        <p:spPr>
          <a:xfrm>
            <a:off x="882650" y="4127500"/>
            <a:ext cx="1828800" cy="4572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7C2E80-436C-39EA-5F14-92455851DCCE}"/>
              </a:ext>
            </a:extLst>
          </p:cNvPr>
          <p:cNvSpPr txBox="1"/>
          <p:nvPr/>
        </p:nvSpPr>
        <p:spPr>
          <a:xfrm>
            <a:off x="889000" y="4127500"/>
            <a:ext cx="1371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>
                <a:solidFill>
                  <a:srgbClr val="335044"/>
                </a:solidFill>
                <a:latin typeface="Arial MT"/>
              </a:rPr>
              <a:t>Darsun</a:t>
            </a:r>
            <a:endParaRPr lang="en-US" sz="2800" dirty="0">
              <a:solidFill>
                <a:srgbClr val="335044"/>
              </a:solidFill>
              <a:latin typeface="Arial MT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D814441E-3C6A-CDDB-6BBE-238A1A6DE566}"/>
              </a:ext>
            </a:extLst>
          </p:cNvPr>
          <p:cNvSpPr/>
          <p:nvPr/>
        </p:nvSpPr>
        <p:spPr>
          <a:xfrm rot="858426">
            <a:off x="3189805" y="7761847"/>
            <a:ext cx="457200" cy="228600"/>
          </a:xfrm>
          <a:prstGeom prst="ellipse">
            <a:avLst/>
          </a:prstGeom>
          <a:solidFill>
            <a:srgbClr val="2D994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3A85CF3-A376-619D-490B-E3D1527A4BE4}"/>
              </a:ext>
            </a:extLst>
          </p:cNvPr>
          <p:cNvSpPr/>
          <p:nvPr/>
        </p:nvSpPr>
        <p:spPr>
          <a:xfrm rot="919942">
            <a:off x="3174357" y="7933102"/>
            <a:ext cx="256734" cy="77733"/>
          </a:xfrm>
          <a:prstGeom prst="rect">
            <a:avLst/>
          </a:prstGeom>
          <a:solidFill>
            <a:srgbClr val="DFDBD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3B06E88-7101-9691-8123-F5C23548CAC4}"/>
              </a:ext>
            </a:extLst>
          </p:cNvPr>
          <p:cNvSpPr txBox="1"/>
          <p:nvPr/>
        </p:nvSpPr>
        <p:spPr>
          <a:xfrm rot="505282">
            <a:off x="3099377" y="7805164"/>
            <a:ext cx="99060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" dirty="0" err="1">
                <a:latin typeface="Candara" panose="020E0502030303020204" pitchFamily="34" charset="0"/>
              </a:rPr>
              <a:t>Darsun</a:t>
            </a:r>
            <a:r>
              <a:rPr lang="en-US" sz="800" dirty="0">
                <a:latin typeface="Candara" panose="020E0502030303020204" pitchFamily="34" charset="0"/>
              </a:rPr>
              <a:t> 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643255"/>
            <a:ext cx="4072890" cy="1078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regular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slides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75x25x1mm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Pathological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grade,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pre-</a:t>
            </a:r>
            <a:r>
              <a:rPr sz="900" dirty="0">
                <a:latin typeface="Microsoft YaHei Light"/>
                <a:cs typeface="Microsoft YaHei Light"/>
              </a:rPr>
              <a:t>clean,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ready-to-</a:t>
            </a:r>
            <a:r>
              <a:rPr sz="900" dirty="0">
                <a:latin typeface="Microsoft YaHei Light"/>
                <a:cs typeface="Microsoft YaHei Light"/>
              </a:rPr>
              <a:t>use </a:t>
            </a:r>
            <a:r>
              <a:rPr sz="900" spc="-20" dirty="0">
                <a:latin typeface="Microsoft YaHei Light"/>
                <a:cs typeface="Microsoft YaHei Light"/>
              </a:rPr>
              <a:t>type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smooth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polished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edges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histology,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cytology,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haematology,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urinalysis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microbiology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1742440"/>
          <a:ext cx="4701539" cy="616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87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707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20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GS7101-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7525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  <a:tabLst>
                          <a:tab pos="2138045" algn="l"/>
                        </a:tabLst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regular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slide;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75x25x1mm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50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50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21380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44500" y="2656459"/>
            <a:ext cx="4585970" cy="18713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frosted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glass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slides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75x25x1mm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Pathological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grade,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pre-</a:t>
            </a:r>
            <a:r>
              <a:rPr sz="900" dirty="0">
                <a:latin typeface="Microsoft YaHei Light"/>
                <a:cs typeface="Microsoft YaHei Light"/>
              </a:rPr>
              <a:t>clean,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ready-to-</a:t>
            </a:r>
            <a:r>
              <a:rPr sz="900" dirty="0">
                <a:latin typeface="Microsoft YaHei Light"/>
                <a:cs typeface="Microsoft YaHei Light"/>
              </a:rPr>
              <a:t>use </a:t>
            </a:r>
            <a:r>
              <a:rPr sz="900" spc="-20" dirty="0">
                <a:latin typeface="Microsoft YaHei Light"/>
                <a:cs typeface="Microsoft YaHei Light"/>
              </a:rPr>
              <a:t>type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surface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Retain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original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edge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slide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Have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frosted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writing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end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markings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frosted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writing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easily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erased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washed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during </a:t>
            </a:r>
            <a:r>
              <a:rPr sz="900" dirty="0">
                <a:latin typeface="Microsoft YaHei Light"/>
                <a:cs typeface="Microsoft YaHei Light"/>
              </a:rPr>
              <a:t>routine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experiments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histology,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cytology,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hematology,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urinalysis,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microbiology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4747260"/>
          <a:ext cx="4692014" cy="616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87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707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2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GS7105-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7525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2138045" algn="l"/>
                        </a:tabLst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frosted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slide;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75x25x1mm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50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50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21380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5661774"/>
            <a:ext cx="4612640" cy="12769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slip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resistant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slides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75x25x1mm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Pathological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grade,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pre-</a:t>
            </a:r>
            <a:r>
              <a:rPr sz="900" dirty="0">
                <a:latin typeface="Microsoft YaHei Light"/>
                <a:cs typeface="Microsoft YaHei Light"/>
              </a:rPr>
              <a:t>clean,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ready-to-</a:t>
            </a:r>
            <a:r>
              <a:rPr sz="900" dirty="0">
                <a:latin typeface="Microsoft YaHei Light"/>
                <a:cs typeface="Microsoft YaHei Light"/>
              </a:rPr>
              <a:t>use </a:t>
            </a:r>
            <a:r>
              <a:rPr sz="900" spc="-20" dirty="0">
                <a:latin typeface="Microsoft YaHei Light"/>
                <a:cs typeface="Microsoft YaHei Light"/>
              </a:rPr>
              <a:t>type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flat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surface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Through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special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treatment,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tissue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adsorbed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slide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histology,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cytology,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microbiology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frozen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tissue</a:t>
            </a:r>
            <a:r>
              <a:rPr sz="900" spc="-10" dirty="0">
                <a:latin typeface="Microsoft YaHei Light"/>
                <a:cs typeface="Microsoft YaHei Light"/>
              </a:rPr>
              <a:t> section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8913951"/>
              </p:ext>
            </p:extLst>
          </p:nvPr>
        </p:nvGraphicFramePr>
        <p:xfrm>
          <a:off x="395096" y="7092455"/>
          <a:ext cx="4682490" cy="616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87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81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2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GS7109-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7525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  <a:tabLst>
                          <a:tab pos="2449195" algn="l"/>
                        </a:tabLst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slip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resistant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slide;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Scrub;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50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  <a:tabLst>
                          <a:tab pos="2449195" algn="l"/>
                        </a:tabLst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75x25x1mm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	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70932" y="1182624"/>
            <a:ext cx="1955291" cy="1194816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21223" y="6149340"/>
            <a:ext cx="1953768" cy="1406652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193791" y="3279648"/>
            <a:ext cx="1962912" cy="1455419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0F066CC2-27BA-339A-9D97-C9FB7EBFE2E6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4185285" cy="14260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cover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glass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Pathological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grade,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pre-</a:t>
            </a:r>
            <a:r>
              <a:rPr sz="900" dirty="0">
                <a:latin typeface="Microsoft YaHei Light"/>
                <a:cs typeface="Microsoft YaHei Light"/>
              </a:rPr>
              <a:t>clean,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ready-to-</a:t>
            </a:r>
            <a:r>
              <a:rPr sz="900" dirty="0">
                <a:latin typeface="Microsoft YaHei Light"/>
                <a:cs typeface="Microsoft YaHei Light"/>
              </a:rPr>
              <a:t>use </a:t>
            </a:r>
            <a:r>
              <a:rPr sz="900" spc="-20" dirty="0">
                <a:latin typeface="Microsoft YaHei Light"/>
                <a:cs typeface="Microsoft YaHei Light"/>
              </a:rPr>
              <a:t>type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corrosion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resistance,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0" dirty="0">
                <a:latin typeface="Microsoft YaHei Light"/>
                <a:cs typeface="Microsoft YaHei Light"/>
              </a:rPr>
              <a:t> fuzz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8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cover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slides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available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square,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round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rectangular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shapes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Come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easily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accessible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plastic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box</a:t>
            </a:r>
            <a:r>
              <a:rPr sz="900" spc="-10" dirty="0">
                <a:latin typeface="Microsoft YaHei Light"/>
                <a:cs typeface="Microsoft YaHei Light"/>
              </a:rPr>
              <a:t> Package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No.1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thickness: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0.13-0.17mm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1927225"/>
          <a:ext cx="6772909" cy="32772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9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1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526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b="1" spc="1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glass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tablets/box;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22C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Diameter: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22mm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b="1" spc="16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-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glass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18S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Size: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18x18mm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Size: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20x20mm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22S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Specification: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22x22mm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24S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Size: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24x24mm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tablets/box;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b="1" spc="16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rectangular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glass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CGS010-2430R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rectangular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Specification: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24x30mm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CGS010-2440R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rectangular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Specification: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24x40mm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CGS010-2450R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rectangular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Specification: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24x50mm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CGS010-2460R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rectangular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cover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glass;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Specification: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24x60mm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pieces/box;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boxes/box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5704446"/>
            <a:ext cx="3681095" cy="10207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dyeing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jars</a:t>
            </a:r>
            <a:endParaRPr sz="1200" dirty="0">
              <a:latin typeface="Arial MT"/>
              <a:cs typeface="Arial MT"/>
            </a:endParaRPr>
          </a:p>
          <a:p>
            <a:pPr marL="278765" indent="-266065">
              <a:lnSpc>
                <a:spcPct val="100000"/>
              </a:lnSpc>
              <a:spcBef>
                <a:spcPts val="10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Heavy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duty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glass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material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Clr>
                <a:srgbClr val="212121"/>
              </a:buClr>
              <a:buFont typeface="Wingdings"/>
              <a:buChar char=""/>
              <a:tabLst>
                <a:tab pos="278765" algn="l"/>
              </a:tabLst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55" dirty="0">
                <a:latin typeface="Times New Roman"/>
                <a:cs typeface="Times New Roman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dyeing</a:t>
            </a:r>
            <a:r>
              <a:rPr sz="900" spc="-3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jars</a:t>
            </a:r>
            <a:r>
              <a:rPr sz="900" spc="-4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are</a:t>
            </a:r>
            <a:r>
              <a:rPr sz="900" spc="-45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available</a:t>
            </a:r>
            <a:r>
              <a:rPr sz="900" spc="-25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in</a:t>
            </a:r>
            <a:r>
              <a:rPr sz="900" spc="-4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vertical</a:t>
            </a:r>
            <a:r>
              <a:rPr sz="900" spc="-4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and</a:t>
            </a:r>
            <a:r>
              <a:rPr sz="900" spc="-2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horizontal</a:t>
            </a:r>
            <a:r>
              <a:rPr sz="900" spc="-3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212121"/>
                </a:solidFill>
                <a:latin typeface="Microsoft YaHei Light"/>
                <a:cs typeface="Microsoft YaHei Light"/>
              </a:rPr>
              <a:t>types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Available</a:t>
            </a:r>
            <a:r>
              <a:rPr sz="900" spc="-3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in</a:t>
            </a:r>
            <a:r>
              <a:rPr sz="900" spc="-3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two</a:t>
            </a:r>
            <a:r>
              <a:rPr sz="900" spc="-2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styles</a:t>
            </a:r>
            <a:r>
              <a:rPr sz="900" spc="-30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212121"/>
                </a:solidFill>
                <a:latin typeface="Microsoft YaHei Light"/>
                <a:cs typeface="Microsoft YaHei Light"/>
              </a:rPr>
              <a:t>three</a:t>
            </a:r>
            <a:r>
              <a:rPr sz="900" spc="-25" dirty="0">
                <a:solidFill>
                  <a:srgbClr val="212121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212121"/>
                </a:solidFill>
                <a:latin typeface="Microsoft YaHei Light"/>
                <a:cs typeface="Microsoft YaHei Light"/>
              </a:rPr>
              <a:t>sizes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6604635"/>
          <a:ext cx="5101589" cy="8274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91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0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21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GDC01-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dye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jar;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Upright;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slots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standalone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GDC01-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09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dye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jar;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Upright;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</a:t>
                      </a:r>
                      <a:r>
                        <a:rPr sz="900" spc="-1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slots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standalone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GDC02-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™</a:t>
                      </a:r>
                      <a:r>
                        <a:rPr sz="9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dye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jar;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Horizontal;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slot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Single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standalone</a:t>
                      </a:r>
                      <a:r>
                        <a:rPr sz="900" spc="-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82411" y="6347460"/>
            <a:ext cx="1505712" cy="1109472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10655" y="554736"/>
            <a:ext cx="1152144" cy="1353312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318D918D-7A7B-9DBE-9AB8-2F4F1FC042A3}"/>
              </a:ext>
            </a:extLst>
          </p:cNvPr>
          <p:cNvSpPr txBox="1"/>
          <p:nvPr/>
        </p:nvSpPr>
        <p:spPr>
          <a:xfrm>
            <a:off x="5582411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67410" cy="273050"/>
          </a:xfrm>
          <a:custGeom>
            <a:avLst/>
            <a:gdLst/>
            <a:ahLst/>
            <a:cxnLst/>
            <a:rect l="l" t="t" r="r" b="b"/>
            <a:pathLst>
              <a:path w="867410" h="273050">
                <a:moveTo>
                  <a:pt x="8674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867410" y="0"/>
                </a:lnTo>
                <a:lnTo>
                  <a:pt x="867410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499" y="134099"/>
            <a:ext cx="807085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105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12648"/>
            <a:ext cx="6640068" cy="9387840"/>
          </a:xfrm>
          <a:prstGeom prst="rect">
            <a:avLst/>
          </a:prstGeom>
        </p:spPr>
      </p:pic>
      <p:sp>
        <p:nvSpPr>
          <p:cNvPr id="9" name="object 6">
            <a:extLst>
              <a:ext uri="{FF2B5EF4-FFF2-40B4-BE49-F238E27FC236}">
                <a16:creationId xmlns:a16="http://schemas.microsoft.com/office/drawing/2014/main" id="{7CE8053D-167E-448E-415E-9BEEA986DC4F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256F0DC-ADEC-6254-C628-DB91C9BAB844}"/>
              </a:ext>
            </a:extLst>
          </p:cNvPr>
          <p:cNvSpPr/>
          <p:nvPr/>
        </p:nvSpPr>
        <p:spPr>
          <a:xfrm rot="5400000">
            <a:off x="4040124" y="1650238"/>
            <a:ext cx="2371852" cy="457200"/>
          </a:xfrm>
          <a:prstGeom prst="rect">
            <a:avLst/>
          </a:prstGeom>
          <a:solidFill>
            <a:srgbClr val="CFE7D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CE1FB44-B5B2-BD3E-E6A9-93BA312E5529}"/>
              </a:ext>
            </a:extLst>
          </p:cNvPr>
          <p:cNvSpPr txBox="1"/>
          <p:nvPr/>
        </p:nvSpPr>
        <p:spPr>
          <a:xfrm rot="5400000">
            <a:off x="2580697" y="4164160"/>
            <a:ext cx="5562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err="1">
                <a:solidFill>
                  <a:srgbClr val="1D472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Darsun</a:t>
            </a:r>
            <a:endParaRPr lang="en-US" sz="4400" dirty="0">
              <a:solidFill>
                <a:srgbClr val="1D472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670675" cy="2067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Vortex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Mixer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9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Vortex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0" dirty="0">
                <a:latin typeface="Microsoft YaHei Light"/>
                <a:cs typeface="Microsoft YaHei Light"/>
              </a:rPr>
              <a:t> oscillator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focuses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point-and-</a:t>
            </a:r>
            <a:r>
              <a:rPr sz="900" dirty="0">
                <a:latin typeface="Microsoft YaHei Light"/>
                <a:cs typeface="Microsoft YaHei Light"/>
              </a:rPr>
              <a:t>move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function.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various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reagents,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chemicals,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Especially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containers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(up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to </a:t>
            </a:r>
            <a:r>
              <a:rPr sz="900" dirty="0">
                <a:latin typeface="Microsoft YaHei Light"/>
                <a:cs typeface="Microsoft YaHei Light"/>
              </a:rPr>
              <a:t>50ml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tube).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compact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instrument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medical,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engineering,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chemical laboratories,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biochemical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laboratories,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obvious,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substance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test </a:t>
            </a:r>
            <a:r>
              <a:rPr sz="900" spc="-10" dirty="0">
                <a:latin typeface="Microsoft YaHei Light"/>
                <a:cs typeface="Microsoft YaHei Light"/>
              </a:rPr>
              <a:t>tube.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shape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novel,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volume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quality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reliable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capacity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greater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50ml,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remarkable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highest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reach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4000rpm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External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12V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adapter,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motor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4593463"/>
            <a:ext cx="6671945" cy="3058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4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Microplate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mini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</a:t>
            </a:r>
            <a:endParaRPr sz="1200" dirty="0">
              <a:latin typeface="Arial MT"/>
              <a:cs typeface="Arial MT"/>
            </a:endParaRPr>
          </a:p>
          <a:p>
            <a:pPr marL="12700" marR="121285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9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Microplate</a:t>
            </a:r>
            <a:r>
              <a:rPr sz="900" spc="-10" dirty="0">
                <a:latin typeface="Microsoft YaHei Light"/>
                <a:cs typeface="Microsoft YaHei Light"/>
              </a:rPr>
              <a:t> mini-</a:t>
            </a:r>
            <a:r>
              <a:rPr sz="900" dirty="0">
                <a:latin typeface="Microsoft YaHei Light"/>
                <a:cs typeface="Microsoft YaHei Light"/>
              </a:rPr>
              <a:t>centrifuge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mini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instantaneous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specifically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designed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96-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5" dirty="0">
                <a:latin typeface="Microsoft YaHei Light"/>
                <a:cs typeface="Microsoft YaHei Light"/>
              </a:rPr>
              <a:t> is </a:t>
            </a:r>
            <a:r>
              <a:rPr sz="900" dirty="0">
                <a:latin typeface="Microsoft YaHei Light"/>
                <a:cs typeface="Microsoft YaHei Light"/>
              </a:rPr>
              <a:t>capable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instantly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droplets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wall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simply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moving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microhole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05410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vertically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top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slot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stays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bottom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under</a:t>
            </a:r>
            <a:r>
              <a:rPr sz="900" spc="-25" dirty="0">
                <a:latin typeface="Microsoft YaHei Light"/>
                <a:cs typeface="Microsoft YaHei Light"/>
              </a:rPr>
              <a:t> the </a:t>
            </a:r>
            <a:r>
              <a:rPr sz="900" dirty="0">
                <a:latin typeface="Microsoft YaHei Light"/>
                <a:cs typeface="Microsoft YaHei Light"/>
              </a:rPr>
              <a:t>action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surface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tension,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leak),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user-</a:t>
            </a:r>
            <a:r>
              <a:rPr sz="900" dirty="0">
                <a:latin typeface="Microsoft YaHei Light"/>
                <a:cs typeface="Microsoft YaHei Light"/>
              </a:rPr>
              <a:t>friendly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programming,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adjustable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point,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constant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experiment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efficient.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application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range: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96-</a:t>
            </a:r>
            <a:r>
              <a:rPr sz="900" dirty="0">
                <a:latin typeface="Microsoft YaHei Light"/>
                <a:cs typeface="Microsoft YaHei Light"/>
              </a:rPr>
              <a:t>well,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384-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plate;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96-</a:t>
            </a:r>
            <a:r>
              <a:rPr sz="900" dirty="0">
                <a:latin typeface="Microsoft YaHei Light"/>
                <a:cs typeface="Microsoft YaHei Light"/>
              </a:rPr>
              <a:t>well,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384-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label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plate;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8x0.2mlPCR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tube,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0.2mlPCR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tube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635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LCD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screen,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operation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modify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centrifugal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parameters,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humanized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program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design,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configuration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point, </a:t>
            </a:r>
            <a:r>
              <a:rPr sz="900" dirty="0">
                <a:latin typeface="Microsoft YaHei Light"/>
                <a:cs typeface="Microsoft YaHei Light"/>
              </a:rPr>
              <a:t>timing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constant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adjustable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experiment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efficient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Instantaneous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instantaneous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acceleration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automatic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braking,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quick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stop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maintenance-</a:t>
            </a:r>
            <a:r>
              <a:rPr sz="900" dirty="0">
                <a:latin typeface="Microsoft YaHei Light"/>
                <a:cs typeface="Microsoft YaHei Light"/>
              </a:rPr>
              <a:t>free,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quiet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10" dirty="0">
                <a:latin typeface="Microsoft YaHei Light"/>
                <a:cs typeface="Microsoft YaHei Light"/>
              </a:rPr>
              <a:t> operation, </a:t>
            </a:r>
            <a:r>
              <a:rPr sz="900" dirty="0">
                <a:latin typeface="Microsoft YaHei Light"/>
                <a:cs typeface="Microsoft YaHei Light"/>
              </a:rPr>
              <a:t>faster</a:t>
            </a:r>
            <a:r>
              <a:rPr sz="900" spc="-10" dirty="0">
                <a:latin typeface="Microsoft YaHei Light"/>
                <a:cs typeface="Microsoft YaHei Light"/>
              </a:rPr>
              <a:t> acceleration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deceleration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rate,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shorter</a:t>
            </a:r>
            <a:r>
              <a:rPr sz="900" spc="-20" dirty="0">
                <a:latin typeface="Microsoft YaHei Light"/>
                <a:cs typeface="Microsoft YaHei Light"/>
              </a:rPr>
              <a:t> time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separate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Unique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appearance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design,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space,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simple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cover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90</a:t>
            </a:r>
            <a:r>
              <a:rPr sz="900" dirty="0">
                <a:latin typeface="Times New Roman"/>
                <a:cs typeface="Times New Roman"/>
              </a:rPr>
              <a:t>°</a:t>
            </a:r>
            <a:r>
              <a:rPr sz="900" spc="185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422909" indent="-266700">
              <a:lnSpc>
                <a:spcPct val="144400"/>
              </a:lnSpc>
              <a:buClr>
                <a:srgbClr val="666666"/>
              </a:buClr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quickly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remove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droplet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hanging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wall,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before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after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experiment</a:t>
            </a:r>
            <a:r>
              <a:rPr sz="900" spc="-25" dirty="0">
                <a:latin typeface="Microsoft YaHei Light"/>
                <a:cs typeface="Microsoft YaHei Light"/>
              </a:rPr>
              <a:t> to </a:t>
            </a:r>
            <a:r>
              <a:rPr sz="900" spc="-10" dirty="0">
                <a:latin typeface="Microsoft YaHei Light"/>
                <a:cs typeface="Microsoft YaHei Light"/>
              </a:rPr>
              <a:t>significantly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improve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experimental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effect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7672705"/>
          <a:ext cx="5215890" cy="22383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538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Model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Mini-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500-3000rpm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relative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force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600g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handling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12446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capacity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96-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well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plates/enzyme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label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Timing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1s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~99s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/1min-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99min/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dotting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Input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DC24V/2A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(AC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100V~230V,50/60Hz)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12446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230</a:t>
                      </a:r>
                      <a:r>
                        <a:rPr sz="900" spc="-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-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195x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Net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2.6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412877" y="2861945"/>
          <a:ext cx="5430520" cy="14382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3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2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644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Model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Mix-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Mix-4000S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Rev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3000rpm;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adjustable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Amplitude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4.5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4.5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DC12V/1A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DC12V/1A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105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105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1722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1.2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7472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1.2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05158" y="7700886"/>
            <a:ext cx="1404021" cy="1914822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928453" y="2901935"/>
            <a:ext cx="1441395" cy="1325400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C570A7B3-DBBF-9D16-7101-7A1AB45A36B8}"/>
              </a:ext>
            </a:extLst>
          </p:cNvPr>
          <p:cNvSpPr txBox="1"/>
          <p:nvPr/>
        </p:nvSpPr>
        <p:spPr>
          <a:xfrm>
            <a:off x="5601462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9985373"/>
              </p:ext>
            </p:extLst>
          </p:nvPr>
        </p:nvGraphicFramePr>
        <p:xfrm>
          <a:off x="385572" y="8061325"/>
          <a:ext cx="6753859" cy="2344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009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956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Name</a:t>
                      </a:r>
                      <a:r>
                        <a:rPr sz="900" spc="1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Concussion</a:t>
                      </a:r>
                      <a:r>
                        <a:rPr sz="900" spc="1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head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configuration;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tubes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less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than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5715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114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tray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Matching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series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fit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gasket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used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15ml/50ml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tray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VL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series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adaptor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gasket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used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VS-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fit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shims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ADAPTS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0.1ml/0.2mlPCR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48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VS-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fit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shims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ADAPTS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/PCR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36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VS-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VS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adaptor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shims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Fit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1.5ml/2.0ml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16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well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VS-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fit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shims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ADAPTS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5.0ml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VL-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VL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series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adaptor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gasket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cone-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08610">
                <a:tc gridSpan="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85"/>
                        </a:spcBef>
                        <a:tabLst>
                          <a:tab pos="3303904" algn="l"/>
                        </a:tabLst>
                      </a:pPr>
                      <a:r>
                        <a:rPr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2"/>
                        </a:rPr>
                        <a:t>www.sci-</a:t>
                      </a:r>
                      <a:r>
                        <a:rPr lang="en-IN"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2"/>
                        </a:rPr>
                        <a:t>DARSUN</a:t>
                      </a:r>
                      <a:r>
                        <a:rPr sz="12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  <a:hlinkClick r:id="rId2"/>
                        </a:rPr>
                        <a:t>.com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	</a:t>
                      </a:r>
                      <a:r>
                        <a:rPr sz="1350" spc="-37" baseline="1543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350" baseline="15432" dirty="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5955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444500" y="643255"/>
            <a:ext cx="5156835" cy="16732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BLD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Mini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centrifuges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10"/>
              </a:spcBef>
            </a:pP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7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series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Mini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unique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versatile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appearance,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equipped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50" dirty="0">
                <a:latin typeface="Microsoft YaHei Light"/>
                <a:cs typeface="Microsoft YaHei Light"/>
              </a:rPr>
              <a:t>a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rotors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2.0ml,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1.5ml,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0.5ml,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0.2ml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centrifuge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0.2ml--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tandem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centrifuge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tubes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PCR.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Humanized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design,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flip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switch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cover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automatically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stop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(press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the </a:t>
            </a:r>
            <a:r>
              <a:rPr sz="900" dirty="0">
                <a:latin typeface="Microsoft YaHei Light"/>
                <a:cs typeface="Microsoft YaHei Light"/>
              </a:rPr>
              <a:t>upper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cover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turn,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cover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stop).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Safety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design: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flip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switch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cover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automatically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stopped,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outer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cover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made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composite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material,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break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Micro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adopted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85572" y="2336800"/>
          <a:ext cx="6791959" cy="17132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4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81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73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097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BLD-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6K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BLD-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7K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BLD-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BLD-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96K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20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Adaptive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rotor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4953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8x1.5/2.0ml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307340" marR="302260" indent="-635" algn="ctr">
                        <a:lnSpc>
                          <a:spcPct val="144400"/>
                        </a:lnSpc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angular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rotor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2x8x0.2ml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row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rotor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016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8x1.5/2.0ml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346710" marR="340360" indent="1270" algn="ctr">
                        <a:lnSpc>
                          <a:spcPct val="144400"/>
                        </a:lnSpc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angular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rotor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2x8x0.2ml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row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rotor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8x1.5/2.0ml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angular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81280" marR="76835" indent="398780">
                        <a:lnSpc>
                          <a:spcPct val="144400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rotor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2x8x0.2ml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row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50990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rotor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sz="1100" dirty="0">
                          <a:latin typeface="Microsoft YaHei Light"/>
                          <a:cs typeface="Microsoft YaHei Light"/>
                        </a:rPr>
                        <a:t>Microorifice</a:t>
                      </a:r>
                      <a:r>
                        <a:rPr sz="11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100" spc="-1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74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6000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7000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10000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2500rmp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force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2000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xg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2300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xg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xg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210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44500" y="4149979"/>
            <a:ext cx="6463030" cy="18713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Vortex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Mixer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1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vortex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tissues,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bacterial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chemical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reagents,</a:t>
            </a:r>
            <a:r>
              <a:rPr sz="900" spc="-20" dirty="0">
                <a:latin typeface="Microsoft YaHei Light"/>
                <a:cs typeface="Microsoft YaHei Light"/>
              </a:rPr>
              <a:t> etc.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obvious,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effect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substance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tube.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Novel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shape,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reliable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quality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362585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All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kinds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0.2-</a:t>
            </a:r>
            <a:r>
              <a:rPr sz="900" dirty="0">
                <a:latin typeface="Microsoft YaHei Light"/>
                <a:cs typeface="Microsoft YaHei Light"/>
              </a:rPr>
              <a:t>50ml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oscillated,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test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containers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less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30mm</a:t>
            </a:r>
            <a:r>
              <a:rPr sz="900" spc="-25" dirty="0">
                <a:latin typeface="Microsoft YaHei Light"/>
                <a:cs typeface="Microsoft YaHei Light"/>
              </a:rPr>
              <a:t> in </a:t>
            </a:r>
            <a:r>
              <a:rPr sz="900" spc="-10" dirty="0">
                <a:latin typeface="Microsoft YaHei Light"/>
                <a:cs typeface="Microsoft YaHei Light"/>
              </a:rPr>
              <a:t>diameter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maximum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reach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3000rpm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External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12V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adapter,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quiet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acceleration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deceleration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speed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External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12V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adapter,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fixtures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choose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from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27481" y="7760269"/>
            <a:ext cx="27241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6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Scroll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Mixer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accessories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427481" y="6226683"/>
          <a:ext cx="6720204" cy="1430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02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83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MVM-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3000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Concussion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Concussion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4mm</a:t>
                      </a:r>
                      <a:r>
                        <a:rPr sz="900" spc="114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(approximate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circular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oscillation)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Carrying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38188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0.4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DC12V/1A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190X126X113mm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Net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38188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2.6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02808" y="733044"/>
            <a:ext cx="1458467" cy="1458468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71744" y="4629912"/>
            <a:ext cx="1362455" cy="1356360"/>
          </a:xfrm>
          <a:prstGeom prst="rect">
            <a:avLst/>
          </a:prstGeom>
        </p:spPr>
      </p:pic>
      <p:sp>
        <p:nvSpPr>
          <p:cNvPr id="12" name="object 6">
            <a:extLst>
              <a:ext uri="{FF2B5EF4-FFF2-40B4-BE49-F238E27FC236}">
                <a16:creationId xmlns:a16="http://schemas.microsoft.com/office/drawing/2014/main" id="{E67335E2-565A-75AD-174F-99D397BAA4DA}"/>
              </a:ext>
            </a:extLst>
          </p:cNvPr>
          <p:cNvSpPr txBox="1"/>
          <p:nvPr/>
        </p:nvSpPr>
        <p:spPr>
          <a:xfrm>
            <a:off x="385572" y="10147300"/>
            <a:ext cx="1873250" cy="197490"/>
          </a:xfrm>
          <a:prstGeom prst="rect">
            <a:avLst/>
          </a:prstGeom>
          <a:solidFill>
            <a:srgbClr val="359660"/>
          </a:solidFill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108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40258"/>
          <a:ext cx="6753859" cy="204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009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956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VL-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VL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series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adaptor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gasket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7147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Suitable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cone-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44500" y="1115759"/>
            <a:ext cx="6452235" cy="20694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0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HM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infrared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inoculated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ring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sterilizer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HM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series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infrared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inoculation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sterilizer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adopts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infrared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sterilization,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simple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pollution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the </a:t>
            </a:r>
            <a:r>
              <a:rPr sz="900" dirty="0">
                <a:latin typeface="Microsoft YaHei Light"/>
                <a:cs typeface="Microsoft YaHei Light"/>
              </a:rPr>
              <a:t>environment,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completely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substitute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alcohol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lamp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biosafety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cabinet,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purification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table, extraction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mobile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environment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experiments.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77470" indent="-266700">
              <a:lnSpc>
                <a:spcPct val="143300"/>
              </a:lnSpc>
              <a:spcBef>
                <a:spcPts val="2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Using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quality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ceramic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parts,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inoculation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disinfection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sterilization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convenient,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completely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alcohol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lamp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parts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disassemble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install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91440" indent="-266700">
              <a:lnSpc>
                <a:spcPct val="14330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body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above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800</a:t>
            </a:r>
            <a:r>
              <a:rPr sz="900" dirty="0">
                <a:latin typeface="Times New Roman"/>
                <a:cs typeface="Times New Roman"/>
              </a:rPr>
              <a:t>℃</a:t>
            </a:r>
            <a:r>
              <a:rPr sz="900" dirty="0">
                <a:latin typeface="Microsoft YaHei Light"/>
                <a:cs typeface="Microsoft YaHei Light"/>
              </a:rPr>
              <a:t>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sterilization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takes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about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5S,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which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be </a:t>
            </a:r>
            <a:r>
              <a:rPr sz="900" dirty="0">
                <a:latin typeface="Microsoft YaHei Light"/>
                <a:cs typeface="Microsoft YaHei Light"/>
              </a:rPr>
              <a:t>quickly</a:t>
            </a:r>
            <a:r>
              <a:rPr sz="900" spc="-6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sterilized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9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divided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two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levels,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8747" y="3326765"/>
          <a:ext cx="4864735" cy="2045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1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0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223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HM150-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HM100-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35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Input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AC220V,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50HZ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AC220V,50HZ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R="5016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center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area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</a:t>
                      </a:r>
                      <a:r>
                        <a:rPr sz="900" spc="17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body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825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825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outside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sterilized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items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35mm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zone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length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Ambient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18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6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90</a:t>
                      </a:r>
                      <a:r>
                        <a:rPr sz="800" spc="-1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160</a:t>
                      </a:r>
                      <a:r>
                        <a:rPr sz="800" spc="-1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90</a:t>
                      </a:r>
                      <a:r>
                        <a:rPr sz="800" spc="-1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140</a:t>
                      </a:r>
                      <a:r>
                        <a:rPr sz="800" spc="-1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019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1.3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5306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20370" y="5665299"/>
            <a:ext cx="6239510" cy="32581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CTM-</a:t>
            </a:r>
            <a:r>
              <a:rPr sz="1200" dirty="0">
                <a:latin typeface="Arial MT"/>
                <a:cs typeface="Arial MT"/>
              </a:rPr>
              <a:t>100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Heating/cooling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type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constant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temperature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mixer/metal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bath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CTM-</a:t>
            </a:r>
            <a:r>
              <a:rPr sz="900" dirty="0">
                <a:latin typeface="Microsoft YaHei Light"/>
                <a:cs typeface="Microsoft YaHei Light"/>
              </a:rPr>
              <a:t>100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thermostatic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integrates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incubation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three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brushless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microcomputer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technology,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microtube,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1675764">
              <a:lnSpc>
                <a:spcPct val="144400"/>
              </a:lnSpc>
            </a:pPr>
            <a:r>
              <a:rPr sz="900" dirty="0">
                <a:latin typeface="Microsoft YaHei Light"/>
                <a:cs typeface="Microsoft YaHei Light"/>
              </a:rPr>
              <a:t>PCR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deep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microhole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commonly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0" dirty="0">
                <a:latin typeface="Microsoft YaHei Light"/>
                <a:cs typeface="Microsoft YaHei Light"/>
              </a:rPr>
              <a:t> laboratory consumables,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modules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incubation,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catalysis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function,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meet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needs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different</a:t>
            </a:r>
            <a:r>
              <a:rPr sz="900" spc="-10" dirty="0">
                <a:latin typeface="Microsoft YaHei Light"/>
                <a:cs typeface="Microsoft YaHei Light"/>
              </a:rPr>
              <a:t> users.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894205" indent="-266700">
              <a:lnSpc>
                <a:spcPct val="14390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LCD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liquid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crystal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recovery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instrument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can </a:t>
            </a:r>
            <a:r>
              <a:rPr sz="900" spc="-10" dirty="0">
                <a:latin typeface="Microsoft YaHei Light"/>
                <a:cs typeface="Microsoft YaHei Light"/>
              </a:rPr>
              <a:t>automatically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resume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</a:t>
            </a:r>
            <a:r>
              <a:rPr sz="900" spc="-10" dirty="0">
                <a:latin typeface="Microsoft YaHei Light"/>
                <a:cs typeface="Microsoft YaHei Light"/>
              </a:rPr>
              <a:t> according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original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setting </a:t>
            </a:r>
            <a:r>
              <a:rPr sz="900" spc="-10" dirty="0">
                <a:latin typeface="Microsoft YaHei Light"/>
                <a:cs typeface="Microsoft YaHei Light"/>
              </a:rPr>
              <a:t>program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after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recovery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752600" indent="-266700">
              <a:lnSpc>
                <a:spcPct val="143300"/>
              </a:lnSpc>
              <a:spcBef>
                <a:spcPts val="2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Microprocessor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accurate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blending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perfect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radius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excellent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technology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9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timing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arbitrarily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0-</a:t>
            </a:r>
            <a:r>
              <a:rPr sz="900" dirty="0">
                <a:latin typeface="Microsoft YaHei Light"/>
                <a:cs typeface="Microsoft YaHei Light"/>
              </a:rPr>
              <a:t>100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hours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standard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modules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available,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replace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Built-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calibration </a:t>
            </a:r>
            <a:r>
              <a:rPr sz="900" dirty="0">
                <a:latin typeface="Microsoft YaHei Light"/>
                <a:cs typeface="Microsoft YaHei Light"/>
              </a:rPr>
              <a:t>function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 short</a:t>
            </a:r>
            <a:r>
              <a:rPr sz="900" spc="-10" dirty="0">
                <a:latin typeface="Microsoft YaHei Light"/>
                <a:cs typeface="Microsoft YaHei Light"/>
              </a:rPr>
              <a:t> oscillation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point</a:t>
            </a:r>
            <a:r>
              <a:rPr sz="900" spc="-10" dirty="0">
                <a:latin typeface="Microsoft YaHei Light"/>
                <a:cs typeface="Microsoft YaHei Light"/>
              </a:rPr>
              <a:t> function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drive,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maintenance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free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Multiple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reliable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52806" y="9154541"/>
          <a:ext cx="6659243" cy="8343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00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504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3999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9075">
                <a:tc gridSpan="4">
                  <a:txBody>
                    <a:bodyPr/>
                    <a:lstStyle/>
                    <a:p>
                      <a:pPr marL="3429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Host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technical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parameters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+5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-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0480" marB="0">
                    <a:lnR w="76200">
                      <a:solidFill>
                        <a:srgbClr val="EFFAF4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setting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24855" y="3363468"/>
            <a:ext cx="2148840" cy="136550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14544" y="6565392"/>
            <a:ext cx="1818131" cy="1453896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CBC9BFBC-A5F1-DD11-0C1A-107E98879BDE}"/>
              </a:ext>
            </a:extLst>
          </p:cNvPr>
          <p:cNvSpPr txBox="1"/>
          <p:nvPr/>
        </p:nvSpPr>
        <p:spPr>
          <a:xfrm>
            <a:off x="5508625" y="10153142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109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85572" y="553593"/>
          <a:ext cx="6692265" cy="1832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002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504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41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Display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uniformity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Oscillating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200-1500rpm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200-1500rpm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20min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(drop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10min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(100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2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2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Oscillation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amplitude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3mm(horizontal</a:t>
                      </a:r>
                      <a:r>
                        <a:rPr sz="900" spc="8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rotation)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3mm(horizontal</a:t>
                      </a:r>
                      <a:r>
                        <a:rPr sz="900" spc="8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turn)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210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305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210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Net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8.6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8.8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1974" y="2535275"/>
            <a:ext cx="2069073" cy="555544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17524" y="2556920"/>
            <a:ext cx="1914621" cy="548718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99974" y="2495093"/>
            <a:ext cx="2049612" cy="642823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13639" y="3269033"/>
            <a:ext cx="2224673" cy="639671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935256" y="3292292"/>
            <a:ext cx="3679880" cy="609183"/>
          </a:xfrm>
          <a:prstGeom prst="rect">
            <a:avLst/>
          </a:prstGeom>
        </p:spPr>
      </p:pic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5572" y="4177665"/>
          <a:ext cx="6036309" cy="30664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808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55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820"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Optional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accessories: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CTM96-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x0.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CTM54-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54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x0.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CTM35-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35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x1.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CTM35-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35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x2.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12mm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24*12mm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tank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(water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bath)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plate/Enzyme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label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plate/Culture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x15ml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6x50ml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CTM57-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Module: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32x0.2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MLPCR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+25x1.5ml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CTM57-020515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Module: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32x0.2mlPCR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+10x0.5ml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+15x1.5ml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14" name="object 6">
            <a:extLst>
              <a:ext uri="{FF2B5EF4-FFF2-40B4-BE49-F238E27FC236}">
                <a16:creationId xmlns:a16="http://schemas.microsoft.com/office/drawing/2014/main" id="{ED0EE9ED-BF1E-FE97-B008-CC58D5143D65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08910" y="631063"/>
            <a:ext cx="6305550" cy="2781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DTM-</a:t>
            </a:r>
            <a:r>
              <a:rPr sz="1200" dirty="0">
                <a:latin typeface="Arial MT"/>
                <a:cs typeface="Arial MT"/>
              </a:rPr>
              <a:t>100</a:t>
            </a:r>
            <a:r>
              <a:rPr sz="1200" spc="-1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heating/cooling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type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dry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thermostats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204500"/>
              </a:lnSpc>
              <a:spcBef>
                <a:spcPts val="62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Microcomputer-controlled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thermostatic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bath,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instead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traditional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bath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sample preservation</a:t>
            </a:r>
            <a:r>
              <a:rPr sz="900" dirty="0">
                <a:latin typeface="Microsoft YaHei Light"/>
                <a:cs typeface="Microsoft YaHei Light"/>
              </a:rPr>
              <a:t> and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reaction,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DNA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amplification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 </a:t>
            </a:r>
            <a:r>
              <a:rPr sz="900" spc="-10" dirty="0">
                <a:latin typeface="Microsoft YaHei Light"/>
                <a:cs typeface="Microsoft YaHei Light"/>
              </a:rPr>
              <a:t>electrophoresis</a:t>
            </a:r>
            <a:r>
              <a:rPr sz="900" spc="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predenaturation,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serum</a:t>
            </a:r>
            <a:r>
              <a:rPr sz="900" spc="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coagulation,</a:t>
            </a:r>
            <a:r>
              <a:rPr sz="900" spc="2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etc.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Real-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decline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display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instrument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fast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uniform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accurate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stability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1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Automatic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fault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detection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buzzer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alarm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calibration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1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Multiple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module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replacement,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clean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disinfect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65100" indent="-266700">
              <a:lnSpc>
                <a:spcPct val="2033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programmable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multi-</a:t>
            </a:r>
            <a:r>
              <a:rPr sz="900" dirty="0">
                <a:latin typeface="Microsoft YaHei Light"/>
                <a:cs typeface="Microsoft YaHei Light"/>
              </a:rPr>
              <a:t>point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up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points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constant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setting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continuous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operation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8747" y="3451225"/>
          <a:ext cx="6493510" cy="2448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02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751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158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5632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DTM-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DTM-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+5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stability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uniformity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Display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201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020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setting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071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heating/cooling</a:t>
                      </a:r>
                      <a:r>
                        <a:rPr sz="900" spc="8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Rise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977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Rise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713105" marR="706120" algn="ctr">
                        <a:lnSpc>
                          <a:spcPct val="144400"/>
                        </a:lnSpc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Decrease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-5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15min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Reduce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-10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Input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AC220V/AC110V,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50/60Hz,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AC220V/AC110V,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50/60Hz,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220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220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170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Net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6995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3.3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18872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4.5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1974" y="6052667"/>
            <a:ext cx="2069073" cy="555544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17524" y="6074312"/>
            <a:ext cx="1914621" cy="548718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99974" y="6012484"/>
            <a:ext cx="2049612" cy="642823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13639" y="6784902"/>
            <a:ext cx="2224673" cy="639671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935256" y="6809685"/>
            <a:ext cx="3679880" cy="609183"/>
          </a:xfrm>
          <a:prstGeom prst="rect">
            <a:avLst/>
          </a:prstGeom>
        </p:spPr>
      </p:pic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85572" y="7694930"/>
          <a:ext cx="6506209" cy="22561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1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1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820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Optional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accessories: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CTM96-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PCR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96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x0.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CTM54-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54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x0.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CTM35-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1.5ml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35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x1.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CTM35-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2.0ml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35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x2.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12mm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24*12mm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Square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tank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(water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bath)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CTM01-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96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plate/Enzyme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label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plate/Culture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5ml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CTM12-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15ml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x15ml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17" name="object 1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073775" y="1586138"/>
            <a:ext cx="1352550" cy="1394552"/>
          </a:xfrm>
          <a:prstGeom prst="rect">
            <a:avLst/>
          </a:prstGeom>
        </p:spPr>
      </p:pic>
      <p:sp>
        <p:nvSpPr>
          <p:cNvPr id="18" name="object 6">
            <a:extLst>
              <a:ext uri="{FF2B5EF4-FFF2-40B4-BE49-F238E27FC236}">
                <a16:creationId xmlns:a16="http://schemas.microsoft.com/office/drawing/2014/main" id="{059CE8DC-207D-4F6A-3E1E-B52BE9832A35}"/>
              </a:ext>
            </a:extLst>
          </p:cNvPr>
          <p:cNvSpPr txBox="1"/>
          <p:nvPr/>
        </p:nvSpPr>
        <p:spPr>
          <a:xfrm>
            <a:off x="5553075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70445B1-2B61-A6F1-BDCF-85DE01A179C8}"/>
              </a:ext>
            </a:extLst>
          </p:cNvPr>
          <p:cNvSpPr/>
          <p:nvPr/>
        </p:nvSpPr>
        <p:spPr>
          <a:xfrm>
            <a:off x="6292850" y="2411602"/>
            <a:ext cx="228600" cy="191898"/>
          </a:xfrm>
          <a:prstGeom prst="rect">
            <a:avLst/>
          </a:prstGeom>
          <a:solidFill>
            <a:srgbClr val="C0BBA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5AB27893-6B47-9553-119A-1D2780257C4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84912" y="2411602"/>
            <a:ext cx="160338" cy="53446"/>
          </a:xfrm>
          <a:prstGeom prst="rect">
            <a:avLst/>
          </a:prstGeom>
        </p:spPr>
      </p:pic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7200" y="2169954"/>
            <a:ext cx="6455410" cy="2823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TDM-</a:t>
            </a:r>
            <a:r>
              <a:rPr sz="1200" dirty="0">
                <a:latin typeface="Arial MT"/>
                <a:cs typeface="Arial MT"/>
              </a:rPr>
              <a:t>200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multi-</a:t>
            </a:r>
            <a:r>
              <a:rPr sz="1200" dirty="0">
                <a:latin typeface="Arial MT"/>
                <a:cs typeface="Arial MT"/>
              </a:rPr>
              <a:t>module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dry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thermostats</a:t>
            </a:r>
            <a:endParaRPr sz="1200" dirty="0">
              <a:latin typeface="Arial MT"/>
              <a:cs typeface="Arial MT"/>
            </a:endParaRPr>
          </a:p>
          <a:p>
            <a:pPr>
              <a:lnSpc>
                <a:spcPct val="144400"/>
              </a:lnSpc>
              <a:spcBef>
                <a:spcPts val="61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DTM-</a:t>
            </a:r>
            <a:r>
              <a:rPr sz="900" dirty="0">
                <a:latin typeface="Microsoft YaHei Light"/>
                <a:cs typeface="Microsoft YaHei Light"/>
              </a:rPr>
              <a:t>200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series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thermostat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adopts</a:t>
            </a:r>
            <a:r>
              <a:rPr sz="900" spc="-10" dirty="0">
                <a:latin typeface="Microsoft YaHei Light"/>
                <a:cs typeface="Microsoft YaHei Light"/>
              </a:rPr>
              <a:t> microcomputer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controlled </a:t>
            </a:r>
            <a:r>
              <a:rPr sz="900" dirty="0">
                <a:latin typeface="Microsoft YaHei Light"/>
                <a:cs typeface="Microsoft YaHei Light"/>
              </a:rPr>
              <a:t>constant</a:t>
            </a:r>
            <a:r>
              <a:rPr sz="900" spc="-10" dirty="0">
                <a:latin typeface="Microsoft YaHei Light"/>
                <a:cs typeface="Microsoft YaHei Light"/>
              </a:rPr>
              <a:t> temperature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metal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bath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</a:t>
            </a:r>
            <a:r>
              <a:rPr sz="900" spc="-10" dirty="0">
                <a:latin typeface="Microsoft YaHei Light"/>
                <a:cs typeface="Microsoft YaHei Light"/>
              </a:rPr>
              <a:t> temperature </a:t>
            </a:r>
            <a:r>
              <a:rPr sz="900" dirty="0">
                <a:latin typeface="Microsoft YaHei Light"/>
                <a:cs typeface="Microsoft YaHei Light"/>
              </a:rPr>
              <a:t>control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precision,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good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parallelization,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traditional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bath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device,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 </a:t>
            </a:r>
            <a:r>
              <a:rPr sz="900" spc="-10" dirty="0">
                <a:latin typeface="Microsoft YaHei Light"/>
                <a:cs typeface="Microsoft YaHei Light"/>
              </a:rPr>
              <a:t>sample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culture, preservation </a:t>
            </a:r>
            <a:r>
              <a:rPr sz="900" dirty="0">
                <a:latin typeface="Microsoft YaHei Light"/>
                <a:cs typeface="Microsoft YaHei Light"/>
              </a:rPr>
              <a:t>and </a:t>
            </a:r>
            <a:r>
              <a:rPr sz="900" spc="-10" dirty="0">
                <a:latin typeface="Microsoft YaHei Light"/>
                <a:cs typeface="Microsoft YaHei Light"/>
              </a:rPr>
              <a:t>reaction,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application industry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throughout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medicine, chemical industry,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food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safety,</a:t>
            </a:r>
            <a:r>
              <a:rPr sz="900" spc="-10" dirty="0">
                <a:latin typeface="Microsoft YaHei Light"/>
                <a:cs typeface="Microsoft YaHei Light"/>
              </a:rPr>
              <a:t> quality inspection,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environment,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etc.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66065">
              <a:lnSpc>
                <a:spcPct val="100000"/>
              </a:lnSpc>
              <a:spcBef>
                <a:spcPts val="685"/>
              </a:spcBef>
              <a:buFont typeface="Wingdings"/>
              <a:buChar char=""/>
              <a:tabLst>
                <a:tab pos="2660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Temperature,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display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66065">
              <a:lnSpc>
                <a:spcPct val="100000"/>
              </a:lnSpc>
              <a:spcBef>
                <a:spcPts val="865"/>
              </a:spcBef>
              <a:buFont typeface="Wingdings"/>
              <a:buChar char=""/>
              <a:tabLst>
                <a:tab pos="2660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Real-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reality,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decline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display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66065">
              <a:lnSpc>
                <a:spcPct val="100000"/>
              </a:lnSpc>
              <a:spcBef>
                <a:spcPts val="875"/>
              </a:spcBef>
              <a:buFont typeface="Wingdings"/>
              <a:buChar char=""/>
              <a:tabLst>
                <a:tab pos="2660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Automatic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fault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detection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buzzer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alarm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66065">
              <a:lnSpc>
                <a:spcPct val="100000"/>
              </a:lnSpc>
              <a:spcBef>
                <a:spcPts val="865"/>
              </a:spcBef>
              <a:buFont typeface="Wingdings"/>
              <a:buChar char=""/>
              <a:tabLst>
                <a:tab pos="2660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calibration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66065">
              <a:lnSpc>
                <a:spcPct val="100000"/>
              </a:lnSpc>
              <a:spcBef>
                <a:spcPts val="875"/>
              </a:spcBef>
              <a:buFont typeface="Wingdings"/>
              <a:buChar char=""/>
              <a:tabLst>
                <a:tab pos="2660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module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replacement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cleaning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disinfection</a:t>
            </a:r>
            <a:endParaRPr sz="900" dirty="0">
              <a:latin typeface="Microsoft YaHei Light"/>
              <a:cs typeface="Microsoft YaHei Light"/>
            </a:endParaRPr>
          </a:p>
          <a:p>
            <a:pPr marL="266065" indent="-266065">
              <a:lnSpc>
                <a:spcPct val="100000"/>
              </a:lnSpc>
              <a:spcBef>
                <a:spcPts val="865"/>
              </a:spcBef>
              <a:buFont typeface="Wingdings"/>
              <a:buChar char=""/>
              <a:tabLst>
                <a:tab pos="2660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Built-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overtemperature </a:t>
            </a:r>
            <a:r>
              <a:rPr sz="900" dirty="0">
                <a:latin typeface="Microsoft YaHei Light"/>
                <a:cs typeface="Microsoft YaHei Light"/>
              </a:rPr>
              <a:t>protection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device</a:t>
            </a:r>
            <a:endParaRPr sz="900" dirty="0">
              <a:latin typeface="Microsoft YaHei Light"/>
              <a:cs typeface="Microsoft YaHei Light"/>
            </a:endParaRPr>
          </a:p>
          <a:p>
            <a:pPr>
              <a:lnSpc>
                <a:spcPct val="100000"/>
              </a:lnSpc>
              <a:spcBef>
                <a:spcPts val="875"/>
              </a:spcBef>
            </a:pPr>
            <a:r>
              <a:rPr sz="900" spc="-50" dirty="0">
                <a:latin typeface="Wingdings"/>
                <a:cs typeface="Wingdings"/>
              </a:rPr>
              <a:t></a:t>
            </a:r>
            <a:endParaRPr sz="900" dirty="0">
              <a:latin typeface="Wingdings"/>
              <a:cs typeface="Wingdings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8747" y="5086985"/>
          <a:ext cx="6512560" cy="24739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05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5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37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792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5588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-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DTM-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DTM-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200X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DTM-200XL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+5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C-150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Up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99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hours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59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minutes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≤±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Display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3285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5104"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uniformity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≤±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minutes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(20-105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150W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300W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600W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0979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220x240x95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220x260x95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220x340x95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510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08634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3.5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4866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4.5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2199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5.7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8154" y="7937500"/>
            <a:ext cx="1446862" cy="1065809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553593"/>
          <a:ext cx="6506209" cy="810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12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1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83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CTM06-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50ml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6x50ml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CTM57-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Module: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32x0.2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MLPCR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+25x1.5ml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tube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CTM57-020515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Module: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32x0.2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MLPCR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+10x0.5ml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+15x1.5ml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microcentrifuge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tub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78450" y="3329878"/>
            <a:ext cx="1607820" cy="1607819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233671" y="7991189"/>
            <a:ext cx="4576569" cy="1064704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3DB55AA4-C0B0-DEFB-E4DB-7DDEC9EAFE68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407150" cy="2116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85" dirty="0">
                <a:latin typeface="Microsoft YaHei Light"/>
                <a:cs typeface="Microsoft YaHei Light"/>
              </a:rPr>
              <a:t> </a:t>
            </a:r>
            <a:r>
              <a:rPr sz="1200" spc="-10" dirty="0">
                <a:latin typeface="Arial MT"/>
                <a:cs typeface="Arial MT"/>
              </a:rPr>
              <a:t>MP-</a:t>
            </a:r>
            <a:r>
              <a:rPr sz="1200" dirty="0">
                <a:latin typeface="Arial MT"/>
                <a:cs typeface="Arial MT"/>
              </a:rPr>
              <a:t>100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Heated/cooled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mini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metal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bath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MP-</a:t>
            </a:r>
            <a:r>
              <a:rPr sz="900" dirty="0">
                <a:latin typeface="Microsoft YaHei Light"/>
                <a:cs typeface="Microsoft YaHei Light"/>
              </a:rPr>
              <a:t>100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series</a:t>
            </a:r>
            <a:r>
              <a:rPr sz="900" spc="-10" dirty="0">
                <a:latin typeface="Microsoft YaHei Light"/>
                <a:cs typeface="Microsoft YaHei Light"/>
              </a:rPr>
              <a:t> Heating/Cooling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Mini Metal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Bath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microcomputer-controlled,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palm-</a:t>
            </a:r>
            <a:r>
              <a:rPr sz="900" dirty="0">
                <a:latin typeface="Microsoft YaHei Light"/>
                <a:cs typeface="Microsoft YaHei Light"/>
              </a:rPr>
              <a:t>mounted,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thermostatic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metal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bath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automotive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supply.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light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weight,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move,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especially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field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in </a:t>
            </a:r>
            <a:r>
              <a:rPr sz="900" dirty="0">
                <a:latin typeface="Microsoft YaHei Light"/>
                <a:cs typeface="Microsoft YaHei Light"/>
              </a:rPr>
              <a:t>crowded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experimental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environment.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8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Instant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decline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display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6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light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weight,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move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24V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input, </a:t>
            </a:r>
            <a:r>
              <a:rPr sz="900" spc="-10" dirty="0">
                <a:latin typeface="Microsoft YaHei Light"/>
                <a:cs typeface="Microsoft YaHei Light"/>
              </a:rPr>
              <a:t>built-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0" dirty="0">
                <a:latin typeface="Microsoft YaHei Light"/>
                <a:cs typeface="Microsoft YaHei Light"/>
              </a:rPr>
              <a:t> overtemperature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protection </a:t>
            </a:r>
            <a:r>
              <a:rPr sz="900" dirty="0">
                <a:latin typeface="Microsoft YaHei Light"/>
                <a:cs typeface="Microsoft YaHei Light"/>
              </a:rPr>
              <a:t>device,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applied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supply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6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Automatic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fault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detection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buzzer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alarm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deviation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calibration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function</a:t>
            </a:r>
            <a:endParaRPr sz="900" dirty="0">
              <a:latin typeface="Microsoft YaHei Light"/>
              <a:cs typeface="Microsoft YaHe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4921123"/>
            <a:ext cx="322453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8765" indent="-266065">
              <a:lnSpc>
                <a:spcPct val="100000"/>
              </a:lnSpc>
              <a:spcBef>
                <a:spcPts val="10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Multiple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module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replacement,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easy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clean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disinfect</a:t>
            </a:r>
            <a:endParaRPr sz="90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8747" y="5129530"/>
          <a:ext cx="5693410" cy="2646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7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09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59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100H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MP-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Input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DC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24V,2A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adapter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DC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12V,5A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+5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6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setting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999min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1-999sec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999min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1-999sec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R="48260"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127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0.3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Display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4963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8773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Rising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cooling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12min(room</a:t>
                      </a:r>
                      <a:r>
                        <a:rPr sz="900" spc="12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14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rises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to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55244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953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12min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(room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rises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to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20min(20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1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drops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0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stability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0.3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0.3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162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107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162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107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126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3693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0.8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74394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0.9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5559" y="8186261"/>
            <a:ext cx="4576569" cy="1064704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37751" y="8190789"/>
            <a:ext cx="1446862" cy="1065809"/>
          </a:xfrm>
          <a:prstGeom prst="rect">
            <a:avLst/>
          </a:prstGeom>
        </p:spPr>
      </p:pic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72236" y="2823845"/>
          <a:ext cx="6677025" cy="2045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48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2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185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Optional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accessories: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Model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MP40-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40x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6mm;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24x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8mm;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15x1.5ml;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11mm;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15x2.0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11mm;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Cupola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12.5mm;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Hollow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out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MP04-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4x15ml;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17mm;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2x50ml;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30mm;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106667" y="5140452"/>
            <a:ext cx="1408176" cy="1324356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5DCF5CB3-9ABD-B18E-40C3-009DBC52F2AE}"/>
              </a:ext>
            </a:extLst>
          </p:cNvPr>
          <p:cNvSpPr txBox="1"/>
          <p:nvPr/>
        </p:nvSpPr>
        <p:spPr>
          <a:xfrm>
            <a:off x="5530850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950491E-ED92-4C2A-1D1E-B30EB82E34D8}"/>
              </a:ext>
            </a:extLst>
          </p:cNvPr>
          <p:cNvSpPr/>
          <p:nvPr/>
        </p:nvSpPr>
        <p:spPr>
          <a:xfrm rot="1478073">
            <a:off x="6345015" y="5779417"/>
            <a:ext cx="158344" cy="45719"/>
          </a:xfrm>
          <a:prstGeom prst="rect">
            <a:avLst/>
          </a:prstGeom>
          <a:solidFill>
            <a:srgbClr val="F9FCF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3279775"/>
            <a:ext cx="6482080" cy="39484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25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CTM-</a:t>
            </a:r>
            <a:r>
              <a:rPr sz="1200" spc="-10" dirty="0">
                <a:latin typeface="Arial MT"/>
                <a:cs typeface="Arial MT"/>
              </a:rPr>
              <a:t>96-</a:t>
            </a:r>
            <a:r>
              <a:rPr sz="1200" dirty="0">
                <a:latin typeface="Arial MT"/>
                <a:cs typeface="Arial MT"/>
              </a:rPr>
              <a:t>2 </a:t>
            </a:r>
            <a:r>
              <a:rPr sz="1200" spc="-10" dirty="0">
                <a:latin typeface="Arial MT"/>
                <a:cs typeface="Arial MT"/>
              </a:rPr>
              <a:t>microplate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thermostatic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oscillator</a:t>
            </a:r>
            <a:endParaRPr sz="1200" dirty="0">
              <a:latin typeface="Arial MT"/>
              <a:cs typeface="Arial MT"/>
            </a:endParaRPr>
          </a:p>
          <a:p>
            <a:pPr marL="12700" marR="17780">
              <a:lnSpc>
                <a:spcPct val="222200"/>
              </a:lnSpc>
              <a:spcBef>
                <a:spcPts val="645"/>
              </a:spcBef>
            </a:pPr>
            <a:r>
              <a:rPr sz="900" spc="-10" dirty="0">
                <a:latin typeface="Microsoft YaHei Light"/>
                <a:cs typeface="Microsoft YaHei Light"/>
              </a:rPr>
              <a:t>CTM-96-</a:t>
            </a:r>
            <a:r>
              <a:rPr sz="900" dirty="0">
                <a:latin typeface="Microsoft YaHei Light"/>
                <a:cs typeface="Microsoft YaHei Light"/>
              </a:rPr>
              <a:t>2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 </a:t>
            </a:r>
            <a:r>
              <a:rPr sz="900" dirty="0">
                <a:latin typeface="Microsoft YaHei Light"/>
                <a:cs typeface="Microsoft YaHei Light"/>
              </a:rPr>
              <a:t>thermostatic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 </a:t>
            </a:r>
            <a:r>
              <a:rPr sz="900" dirty="0">
                <a:latin typeface="Microsoft YaHei Light"/>
                <a:cs typeface="Microsoft YaHei Light"/>
              </a:rPr>
              <a:t>thermostatic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oscillator</a:t>
            </a:r>
            <a:r>
              <a:rPr sz="900" dirty="0">
                <a:latin typeface="Microsoft YaHei Light"/>
                <a:cs typeface="Microsoft YaHei Light"/>
              </a:rPr>
              <a:t> 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microplate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thermostatic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oscillator </a:t>
            </a:r>
            <a:r>
              <a:rPr sz="900" dirty="0">
                <a:latin typeface="Microsoft YaHei Light"/>
                <a:cs typeface="Microsoft YaHei Light"/>
              </a:rPr>
              <a:t>formed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micro-processing </a:t>
            </a:r>
            <a:r>
              <a:rPr sz="900" dirty="0">
                <a:latin typeface="Microsoft YaHei Light"/>
                <a:cs typeface="Microsoft YaHei Light"/>
              </a:rPr>
              <a:t>technology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combined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PID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mode.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characteristics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size,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light</a:t>
            </a:r>
            <a:r>
              <a:rPr sz="900" spc="-10" dirty="0">
                <a:latin typeface="Microsoft YaHei Light"/>
                <a:cs typeface="Microsoft YaHei Light"/>
              </a:rPr>
              <a:t> weight,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noise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simple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enzymatic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(96-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/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384-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(24-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plate,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2222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48-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96-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etc.)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solutions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appropriate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temperature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incubation,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often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in </a:t>
            </a:r>
            <a:r>
              <a:rPr sz="900" spc="-10" dirty="0">
                <a:latin typeface="Microsoft YaHei Light"/>
                <a:cs typeface="Microsoft YaHei Light"/>
              </a:rPr>
              <a:t>immunohistochemistry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molecular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diagnostic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experiments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microplate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constant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75895" indent="-266700">
              <a:lnSpc>
                <a:spcPct val="2222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heating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up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down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microporous</a:t>
            </a:r>
            <a:r>
              <a:rPr sz="900" dirty="0">
                <a:latin typeface="Microsoft YaHei Light"/>
                <a:cs typeface="Microsoft YaHei Light"/>
              </a:rPr>
              <a:t> plate,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each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microporous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be </a:t>
            </a:r>
            <a:r>
              <a:rPr sz="900" dirty="0">
                <a:latin typeface="Microsoft YaHei Light"/>
                <a:cs typeface="Microsoft YaHei Light"/>
              </a:rPr>
              <a:t>evenly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heated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83820" indent="-266700">
              <a:lnSpc>
                <a:spcPct val="2222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microprocessor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linearity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good,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accurate,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fluctuation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small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2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setting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actual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parameters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displayed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simultaneously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76200" indent="-266700">
              <a:lnSpc>
                <a:spcPct val="222200"/>
              </a:lnSpc>
              <a:spcBef>
                <a:spcPts val="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2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standard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placed,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sound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alarm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issued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after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program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finished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to </a:t>
            </a:r>
            <a:r>
              <a:rPr sz="900" dirty="0">
                <a:latin typeface="Microsoft YaHei Light"/>
                <a:cs typeface="Microsoft YaHei Light"/>
              </a:rPr>
              <a:t>remind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experiment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8747" y="7244080"/>
          <a:ext cx="5530215" cy="2844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881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624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CTM-96-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CTM-96-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Oscillating</a:t>
                      </a:r>
                      <a:r>
                        <a:rPr sz="900" spc="114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100-1200rpm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100-1500rpm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Amplitude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5588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(horizontal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rotation)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2mm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5651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+5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70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321310" algn="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Room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temperature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R="370840" algn="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+5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2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70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50" dirty="0"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Temperature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control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0.3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minus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0.3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℃</a:t>
                      </a:r>
                      <a:r>
                        <a:rPr sz="9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or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5715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less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Display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78486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627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0.1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50" dirty="0">
                          <a:latin typeface="Times New Roman"/>
                          <a:cs typeface="Times New Roman"/>
                        </a:rPr>
                        <a:t>℃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Heating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(20</a:t>
                      </a:r>
                      <a:r>
                        <a:rPr sz="900" spc="16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b="1" spc="204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r>
                        <a:rPr sz="900" spc="17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to</a:t>
                      </a:r>
                      <a:r>
                        <a:rPr sz="900" spc="17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70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sz="900" b="1" spc="2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≤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Sample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throughput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0800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microporous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plates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AC100-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230V,</a:t>
                      </a:r>
                      <a:r>
                        <a:rPr sz="900" spc="2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50-60HZ,120W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AC100-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230V,</a:t>
                      </a:r>
                      <a:r>
                        <a:rPr sz="900" spc="21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50-60HZ,120W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77316" y="932180"/>
          <a:ext cx="6245860" cy="20466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48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20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820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Optional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accessories: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Model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MP40-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40x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0.2ml;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6mm;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MP24-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005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24x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0.5ml;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8mm;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015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15x1.5ml;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11mm;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15x2.0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11mm;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Round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Cupola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12.5mm;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Hollow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out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MP04-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150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4x15ml;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17mm;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bottom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MP02-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500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2x50ml;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30mm;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Flat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base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04559" y="7258811"/>
            <a:ext cx="1437132" cy="1437131"/>
          </a:xfrm>
          <a:prstGeom prst="rect">
            <a:avLst/>
          </a:prstGeom>
        </p:spPr>
      </p:pic>
      <p:sp>
        <p:nvSpPr>
          <p:cNvPr id="11" name="object 6">
            <a:extLst>
              <a:ext uri="{FF2B5EF4-FFF2-40B4-BE49-F238E27FC236}">
                <a16:creationId xmlns:a16="http://schemas.microsoft.com/office/drawing/2014/main" id="{42752547-7443-2C62-C9B6-E9768C59DAE0}"/>
              </a:ext>
            </a:extLst>
          </p:cNvPr>
          <p:cNvSpPr txBox="1"/>
          <p:nvPr/>
        </p:nvSpPr>
        <p:spPr>
          <a:xfrm>
            <a:off x="387350" y="10168049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114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8747" y="540258"/>
          <a:ext cx="5530215" cy="408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881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624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447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270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158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325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360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180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77152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6.3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6294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8.5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399798" y="1153287"/>
            <a:ext cx="6475730" cy="3642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70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MO-</a:t>
            </a:r>
            <a:r>
              <a:rPr sz="1200" spc="-10" dirty="0">
                <a:latin typeface="Arial MT"/>
                <a:cs typeface="Arial MT"/>
              </a:rPr>
              <a:t>96-</a:t>
            </a:r>
            <a:r>
              <a:rPr sz="1200" dirty="0">
                <a:latin typeface="Arial MT"/>
                <a:cs typeface="Arial MT"/>
              </a:rPr>
              <a:t>4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microplate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oscillator</a:t>
            </a:r>
            <a:endParaRPr sz="1200" dirty="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1200" dirty="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MO-96-</a:t>
            </a:r>
            <a:r>
              <a:rPr sz="900" dirty="0">
                <a:latin typeface="Microsoft YaHei Light"/>
                <a:cs typeface="Microsoft YaHei Light"/>
              </a:rPr>
              <a:t>4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oscillator 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driven</a:t>
            </a:r>
            <a:r>
              <a:rPr sz="900" spc="-10" dirty="0">
                <a:latin typeface="Microsoft YaHei Light"/>
                <a:cs typeface="Microsoft YaHei Light"/>
              </a:rPr>
              <a:t> oscillation,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mainly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(96-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50" dirty="0">
                <a:latin typeface="Microsoft YaHei Light"/>
                <a:cs typeface="Microsoft YaHei Light"/>
              </a:rPr>
              <a:t>/</a:t>
            </a:r>
            <a:endParaRPr sz="900" dirty="0">
              <a:latin typeface="Microsoft YaHei Light"/>
              <a:cs typeface="Microsoft YaHei Light"/>
            </a:endParaRPr>
          </a:p>
          <a:p>
            <a:pPr marL="12700" marR="5080">
              <a:lnSpc>
                <a:spcPct val="2222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384-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plate),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(24-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48-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96-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etc.)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1.5/2.0ml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centrifuge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mixed oscillation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3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digital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operation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panel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simple,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accurately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parameters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855470" indent="-266700">
              <a:lnSpc>
                <a:spcPct val="221099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Microprocessor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accurate,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small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fluctuation, </a:t>
            </a:r>
            <a:r>
              <a:rPr sz="900" dirty="0">
                <a:latin typeface="Microsoft YaHei Light"/>
                <a:cs typeface="Microsoft YaHei Light"/>
              </a:rPr>
              <a:t>safe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</a:t>
            </a:r>
            <a:r>
              <a:rPr sz="900" spc="-20" dirty="0">
                <a:latin typeface="Microsoft YaHei Light"/>
                <a:cs typeface="Microsoft YaHei Light"/>
              </a:rPr>
              <a:t> noise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133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parameters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simultaneously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701800" indent="-266700">
              <a:lnSpc>
                <a:spcPct val="221099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4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standard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placed,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sound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alarm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signal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be </a:t>
            </a:r>
            <a:r>
              <a:rPr sz="900" dirty="0">
                <a:latin typeface="Microsoft YaHei Light"/>
                <a:cs typeface="Microsoft YaHei Light"/>
              </a:rPr>
              <a:t>issued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program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finished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2113915" indent="-266700">
              <a:lnSpc>
                <a:spcPct val="221099"/>
              </a:lnSpc>
              <a:spcBef>
                <a:spcPts val="2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drive,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insurance,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provide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soft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strong oscillation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85572" y="4902835"/>
          <a:ext cx="6720204" cy="18421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682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519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MO-96-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4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Oscillating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speed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Oscillating</a:t>
                      </a:r>
                      <a:r>
                        <a:rPr sz="900" spc="1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1500rpm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standard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microplate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200-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1000rpm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deep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hole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plate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centrifugal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holder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setting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Amplitude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3mm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AC220V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or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AC120V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300x270x125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05803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5.5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444500" y="7044055"/>
            <a:ext cx="6481445" cy="2143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200" dirty="0">
                <a:latin typeface="Microsoft YaHei Light"/>
                <a:cs typeface="Microsoft YaHei Light"/>
              </a:rPr>
              <a:t> </a:t>
            </a:r>
            <a:r>
              <a:rPr sz="1200" spc="-20" dirty="0">
                <a:latin typeface="Arial MT"/>
                <a:cs typeface="Arial MT"/>
              </a:rPr>
              <a:t>MMTM-</a:t>
            </a:r>
            <a:r>
              <a:rPr sz="1200" dirty="0">
                <a:latin typeface="Arial MT"/>
                <a:cs typeface="Arial MT"/>
              </a:rPr>
              <a:t>100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multi-</a:t>
            </a:r>
            <a:r>
              <a:rPr sz="1200" dirty="0">
                <a:latin typeface="Arial MT"/>
                <a:cs typeface="Arial MT"/>
              </a:rPr>
              <a:t>tube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vortex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20" dirty="0">
                <a:latin typeface="Arial MT"/>
                <a:cs typeface="Arial MT"/>
              </a:rPr>
              <a:t>mixer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MMTM-</a:t>
            </a:r>
            <a:r>
              <a:rPr sz="900" dirty="0">
                <a:latin typeface="Microsoft YaHei Light"/>
                <a:cs typeface="Microsoft YaHei Light"/>
              </a:rPr>
              <a:t>100</a:t>
            </a:r>
            <a:r>
              <a:rPr sz="900" spc="-10" dirty="0">
                <a:latin typeface="Microsoft YaHei Light"/>
                <a:cs typeface="Microsoft YaHei Light"/>
              </a:rPr>
              <a:t> multi-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vortex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drive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oscillations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up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50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time.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accessories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available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meet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needs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different</a:t>
            </a:r>
            <a:r>
              <a:rPr sz="900" spc="-10" dirty="0">
                <a:latin typeface="Microsoft YaHei Light"/>
                <a:cs typeface="Microsoft YaHei Light"/>
              </a:rPr>
              <a:t> specifications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tube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vortex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mixing.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8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LCD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microprocessor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control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time</a:t>
            </a:r>
            <a:endParaRPr sz="900" dirty="0">
              <a:latin typeface="Microsoft YaHei Light"/>
              <a:cs typeface="Microsoft YaHei Light"/>
            </a:endParaRPr>
          </a:p>
          <a:p>
            <a:pPr marL="335280" indent="-322580">
              <a:lnSpc>
                <a:spcPct val="100000"/>
              </a:lnSpc>
              <a:spcBef>
                <a:spcPts val="875"/>
              </a:spcBef>
              <a:buFont typeface="Wingdings"/>
              <a:buChar char=""/>
              <a:tabLst>
                <a:tab pos="335280" algn="l"/>
              </a:tabLst>
            </a:pPr>
            <a:r>
              <a:rPr sz="900" dirty="0">
                <a:latin typeface="Microsoft YaHei Light"/>
                <a:cs typeface="Microsoft YaHei Light"/>
              </a:rPr>
              <a:t>Up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50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processed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time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6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oscillation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parameters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displayed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simultaneously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706880" indent="-266700">
              <a:lnSpc>
                <a:spcPct val="180000"/>
              </a:lnSpc>
              <a:spcBef>
                <a:spcPts val="1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4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standard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enzyme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microplate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placed,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sound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alarm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signal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be </a:t>
            </a:r>
            <a:r>
              <a:rPr sz="900" dirty="0">
                <a:latin typeface="Microsoft YaHei Light"/>
                <a:cs typeface="Microsoft YaHei Light"/>
              </a:rPr>
              <a:t>issued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after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program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finished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7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drive,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life,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insurance,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provide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soft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strong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oscillation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5572" y="9332595"/>
          <a:ext cx="6703695" cy="621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19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83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speed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accuracy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2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Oscillating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speed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500-2500rpm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56859" y="2974848"/>
            <a:ext cx="1799843" cy="1801367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24701" y="7731507"/>
            <a:ext cx="1517903" cy="1517903"/>
          </a:xfrm>
          <a:prstGeom prst="rect">
            <a:avLst/>
          </a:prstGeom>
        </p:spPr>
      </p:pic>
      <p:sp>
        <p:nvSpPr>
          <p:cNvPr id="16" name="object 6">
            <a:extLst>
              <a:ext uri="{FF2B5EF4-FFF2-40B4-BE49-F238E27FC236}">
                <a16:creationId xmlns:a16="http://schemas.microsoft.com/office/drawing/2014/main" id="{F5BE31AD-8573-AF3C-CA55-1464DED3E69C}"/>
              </a:ext>
            </a:extLst>
          </p:cNvPr>
          <p:cNvSpPr txBox="1"/>
          <p:nvPr/>
        </p:nvSpPr>
        <p:spPr>
          <a:xfrm>
            <a:off x="5503417" y="10139427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115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85572" y="553593"/>
          <a:ext cx="6703695" cy="1021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19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83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Time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Settings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Amplitude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oscillation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AC100V-230V,100W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Overall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240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420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430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20kg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385572" y="1712341"/>
            <a:ext cx="27730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Arial MT"/>
                <a:cs typeface="Arial MT"/>
              </a:rPr>
              <a:t>Optional</a:t>
            </a:r>
            <a:r>
              <a:rPr sz="1200" spc="-2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accessories:</a:t>
            </a:r>
            <a:r>
              <a:rPr sz="1200" spc="-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Adaptation</a:t>
            </a:r>
            <a:r>
              <a:rPr sz="1200" spc="-1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module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1978660"/>
          <a:ext cx="6703693" cy="2832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9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01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437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number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Module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Dimensions</a:t>
                      </a:r>
                      <a:r>
                        <a:rPr sz="900" spc="1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76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4953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50x</a:t>
                      </a:r>
                      <a:r>
                        <a:rPr sz="900" spc="-10" dirty="0">
                          <a:latin typeface="SimSun"/>
                          <a:cs typeface="SimSun"/>
                        </a:rPr>
                        <a:t>￠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245x132x45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49530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50x</a:t>
                      </a:r>
                      <a:r>
                        <a:rPr sz="900" spc="-10" dirty="0">
                          <a:latin typeface="SimSun"/>
                          <a:cs typeface="SimSun"/>
                        </a:rPr>
                        <a:t>￠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12mm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245x132x45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13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4953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50x</a:t>
                      </a:r>
                      <a:r>
                        <a:rPr sz="900" spc="-10" dirty="0">
                          <a:latin typeface="SimSun"/>
                          <a:cs typeface="SimSun"/>
                        </a:rPr>
                        <a:t>￠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13mm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245x132x45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MTM50-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16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5588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50x</a:t>
                      </a:r>
                      <a:r>
                        <a:rPr sz="900" spc="-10" dirty="0">
                          <a:latin typeface="SimSun"/>
                          <a:cs typeface="SimSun"/>
                        </a:rPr>
                        <a:t>￠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16mm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245x132x45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test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55880"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15x</a:t>
                      </a:r>
                      <a:r>
                        <a:rPr sz="900" spc="-10" dirty="0">
                          <a:latin typeface="SimSun"/>
                          <a:cs typeface="SimSun"/>
                        </a:rPr>
                        <a:t>￠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25mm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245x132x45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MTM15-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29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lang="en-IN" sz="900" dirty="0">
                          <a:latin typeface="Microsoft YaHei Light"/>
                          <a:cs typeface="Microsoft YaHei Light"/>
                        </a:rPr>
                        <a:t>DARSUN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test-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tube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adaptation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module;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55880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15x</a:t>
                      </a:r>
                      <a:r>
                        <a:rPr sz="900" spc="-10" dirty="0">
                          <a:latin typeface="SimSun"/>
                          <a:cs typeface="SimSun"/>
                        </a:rPr>
                        <a:t>￠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29mm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245x132x45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MTM01-</a:t>
                      </a:r>
                      <a:r>
                        <a:rPr sz="900" spc="-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Replaceable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tray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mat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305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x178.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x25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11979645-57BA-DC5C-E9CA-A07181FDBDC8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06833" y="122228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631063"/>
            <a:ext cx="6433820" cy="21711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dirty="0">
                <a:latin typeface="Microsoft YaHei Light"/>
                <a:cs typeface="Microsoft YaHei Light"/>
              </a:rPr>
              <a:t>™</a:t>
            </a:r>
            <a:r>
              <a:rPr sz="1200" spc="155" dirty="0">
                <a:latin typeface="Microsoft YaHei Light"/>
                <a:cs typeface="Microsoft YaHei Light"/>
              </a:rPr>
              <a:t> </a:t>
            </a:r>
            <a:r>
              <a:rPr sz="1200" dirty="0">
                <a:latin typeface="Arial MT"/>
                <a:cs typeface="Arial MT"/>
              </a:rPr>
              <a:t>CT300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Series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circular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shaker</a:t>
            </a:r>
            <a:endParaRPr sz="1200" dirty="0">
              <a:latin typeface="Arial MT"/>
              <a:cs typeface="Arial MT"/>
            </a:endParaRPr>
          </a:p>
          <a:p>
            <a:pPr marL="12700" marR="5080">
              <a:lnSpc>
                <a:spcPct val="144400"/>
              </a:lnSpc>
              <a:spcBef>
                <a:spcPts val="600"/>
              </a:spcBef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lang="en-IN" sz="900" dirty="0">
                <a:latin typeface="Microsoft YaHei Light"/>
                <a:cs typeface="Microsoft YaHei Light"/>
              </a:rPr>
              <a:t>DARSUN</a:t>
            </a:r>
            <a:r>
              <a:rPr sz="900" dirty="0">
                <a:latin typeface="Times New Roman"/>
                <a:cs typeface="Times New Roman"/>
              </a:rPr>
              <a:t>™</a:t>
            </a:r>
            <a:r>
              <a:rPr sz="900" spc="180" dirty="0">
                <a:latin typeface="Times New Roman"/>
                <a:cs typeface="Times New Roman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CT300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series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Circular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shaker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compact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DC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brushless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motor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technology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microcomputer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control technology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provide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 of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 </a:t>
            </a:r>
            <a:r>
              <a:rPr sz="900" spc="-10" dirty="0">
                <a:latin typeface="Microsoft YaHei Light"/>
                <a:cs typeface="Microsoft YaHei Light"/>
              </a:rPr>
              <a:t>applications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biotechnology,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microbiology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medical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analysis.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68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Rotational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50-300rpm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6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With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function,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arbitrarily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within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1min~100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hours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Interchangeable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stage,</a:t>
            </a:r>
            <a:r>
              <a:rPr sz="900" spc="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maximum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load: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3.0kg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6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voltage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power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supply,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freezer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use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8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Working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environment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temperature: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4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~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45</a:t>
            </a:r>
            <a:r>
              <a:rPr sz="900" spc="-25" dirty="0">
                <a:latin typeface="Times New Roman"/>
                <a:cs typeface="Times New Roman"/>
              </a:rPr>
              <a:t>℃</a:t>
            </a:r>
            <a:endParaRPr sz="900" dirty="0">
              <a:latin typeface="Times New Roman"/>
              <a:cs typeface="Times New Roman"/>
            </a:endParaRPr>
          </a:p>
          <a:p>
            <a:pPr marL="278765" indent="-266065">
              <a:lnSpc>
                <a:spcPct val="100000"/>
              </a:lnSpc>
              <a:spcBef>
                <a:spcPts val="86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trays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choose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from,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different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mixing</a:t>
            </a:r>
            <a:r>
              <a:rPr sz="900" spc="-20" dirty="0">
                <a:latin typeface="Microsoft YaHei Light"/>
                <a:cs typeface="Microsoft YaHei Light"/>
              </a:rPr>
              <a:t> work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3700766"/>
              </p:ext>
            </p:extLst>
          </p:nvPr>
        </p:nvGraphicFramePr>
        <p:xfrm>
          <a:off x="444500" y="2868054"/>
          <a:ext cx="3972560" cy="2243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198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1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81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CT300-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CT300-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20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Rev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50-350rpm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50-300rpm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Track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diameter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10mm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20mm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Timing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range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1min-99h59min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Stage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Optional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accessories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See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Optional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Parts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R="49530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Maximum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load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bearing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1785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3.0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2.5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Power</a:t>
                      </a:r>
                      <a:r>
                        <a:rPr sz="900" spc="15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supply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4368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230V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42481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50-60HZ,60W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AC</a:t>
                      </a:r>
                      <a:r>
                        <a:rPr sz="900" spc="18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100-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230V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32956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50-60HZ,60W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Size</a:t>
                      </a:r>
                      <a:r>
                        <a:rPr sz="900" spc="16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(mm)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270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270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*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125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11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Weight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1785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5.5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5.5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kg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62500" y="2857500"/>
            <a:ext cx="1844040" cy="1844039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5844" y="5339655"/>
            <a:ext cx="6771132" cy="2587752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9AF16AD8-7CB9-9377-DE1A-8204F6A3FAE7}"/>
              </a:ext>
            </a:extLst>
          </p:cNvPr>
          <p:cNvSpPr txBox="1"/>
          <p:nvPr/>
        </p:nvSpPr>
        <p:spPr>
          <a:xfrm>
            <a:off x="5530850" y="1016539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7350" y="142875"/>
            <a:ext cx="867410" cy="273050"/>
          </a:xfrm>
          <a:custGeom>
            <a:avLst/>
            <a:gdLst/>
            <a:ahLst/>
            <a:cxnLst/>
            <a:rect l="l" t="t" r="r" b="b"/>
            <a:pathLst>
              <a:path w="867410" h="273050">
                <a:moveTo>
                  <a:pt x="8674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867410" y="0"/>
                </a:lnTo>
                <a:lnTo>
                  <a:pt x="867410" y="273050"/>
                </a:lnTo>
                <a:close/>
              </a:path>
            </a:pathLst>
          </a:custGeom>
          <a:solidFill>
            <a:srgbClr val="F795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499" y="134099"/>
            <a:ext cx="86740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117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605028"/>
            <a:ext cx="6641592" cy="9011412"/>
          </a:xfrm>
          <a:prstGeom prst="rect">
            <a:avLst/>
          </a:prstGeom>
        </p:spPr>
      </p:pic>
      <p:sp>
        <p:nvSpPr>
          <p:cNvPr id="9" name="object 6">
            <a:extLst>
              <a:ext uri="{FF2B5EF4-FFF2-40B4-BE49-F238E27FC236}">
                <a16:creationId xmlns:a16="http://schemas.microsoft.com/office/drawing/2014/main" id="{71A80F02-1794-C4A6-8C36-43E4274C9C3A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377623" y="141296"/>
            <a:ext cx="866774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474091"/>
            <a:ext cx="5447030" cy="1331595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sz="1200" spc="-10" dirty="0">
                <a:latin typeface="Arial MT"/>
                <a:cs typeface="Arial MT"/>
              </a:rPr>
              <a:t>High-</a:t>
            </a:r>
            <a:r>
              <a:rPr sz="1200" dirty="0">
                <a:latin typeface="Arial MT"/>
                <a:cs typeface="Arial MT"/>
              </a:rPr>
              <a:t>glucose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DMEM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medium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containing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L-glutamine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and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sodium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pyruvate</a:t>
            </a:r>
            <a:endParaRPr sz="12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Microsoft YaHei Light"/>
                <a:cs typeface="Microsoft YaHei Light"/>
              </a:rPr>
              <a:t>Product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introduction</a:t>
            </a:r>
            <a:endParaRPr sz="90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29299"/>
              </a:lnSpc>
              <a:spcBef>
                <a:spcPts val="2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DMEM(Dulbecco's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Modified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Eagle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Medium)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</a:t>
            </a:r>
            <a:r>
              <a:rPr sz="900" spc="50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mammalian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including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HeLa,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293,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Cos-</a:t>
            </a:r>
            <a:r>
              <a:rPr sz="900" dirty="0">
                <a:latin typeface="Microsoft YaHei Light"/>
                <a:cs typeface="Microsoft YaHei Light"/>
              </a:rPr>
              <a:t>7,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PC-</a:t>
            </a:r>
            <a:r>
              <a:rPr sz="900" dirty="0">
                <a:latin typeface="Microsoft YaHei Light"/>
                <a:cs typeface="Microsoft YaHei Light"/>
              </a:rPr>
              <a:t>12,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primary fibroblasts,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neurons,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glial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more.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Human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umbilical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vein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endothelial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smooth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muscle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cells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DMEM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contains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four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concentration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amino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vitamins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compared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MEM</a:t>
            </a:r>
            <a:endParaRPr sz="90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32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uses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Water-For-Injection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configuration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4500" y="4276471"/>
            <a:ext cx="6362065" cy="421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Note: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This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is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intended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scientific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research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production,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vitro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of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tissues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cells;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Prohibited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from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clinical</a:t>
            </a:r>
            <a:r>
              <a:rPr sz="900" spc="-5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use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4500" y="5247259"/>
            <a:ext cx="5705475" cy="1510030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sz="1200" spc="-20" dirty="0">
                <a:latin typeface="Arial MT"/>
                <a:cs typeface="Arial MT"/>
              </a:rPr>
              <a:t>DMEM/F-</a:t>
            </a:r>
            <a:r>
              <a:rPr sz="1200" dirty="0">
                <a:latin typeface="Arial MT"/>
                <a:cs typeface="Arial MT"/>
              </a:rPr>
              <a:t>12(1:1)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medium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with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L-glutamine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and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HEPES</a:t>
            </a:r>
            <a:endParaRPr sz="1200">
              <a:latin typeface="Arial MT"/>
              <a:cs typeface="Arial MT"/>
            </a:endParaRPr>
          </a:p>
          <a:p>
            <a:pPr marL="27940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Microsoft YaHei Light"/>
                <a:cs typeface="Microsoft YaHei Light"/>
              </a:rPr>
              <a:t>Product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introduction</a:t>
            </a:r>
            <a:endParaRPr sz="90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29400"/>
              </a:lnSpc>
              <a:spcBef>
                <a:spcPts val="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DMEM/F-12(Dulbecco's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Modified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Eagle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Medium/Nutrient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Mixture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F-</a:t>
            </a:r>
            <a:r>
              <a:rPr sz="900" dirty="0">
                <a:latin typeface="Microsoft YaHei Light"/>
                <a:cs typeface="Microsoft YaHei Light"/>
              </a:rPr>
              <a:t>12)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basic medium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to </a:t>
            </a:r>
            <a:r>
              <a:rPr sz="900" spc="-10" dirty="0">
                <a:latin typeface="Microsoft YaHei Light"/>
                <a:cs typeface="Microsoft YaHei Light"/>
              </a:rPr>
              <a:t>support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growth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mammalian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cells.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Successful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cultured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medium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include</a:t>
            </a:r>
            <a:r>
              <a:rPr sz="900" spc="-20" dirty="0">
                <a:latin typeface="Microsoft YaHei Light"/>
                <a:cs typeface="Microsoft YaHei Light"/>
              </a:rPr>
              <a:t> MDCK </a:t>
            </a:r>
            <a:r>
              <a:rPr sz="900" dirty="0">
                <a:latin typeface="Microsoft YaHei Light"/>
                <a:cs typeface="Microsoft YaHei Light"/>
              </a:rPr>
              <a:t>glial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Fibroblasts, </a:t>
            </a:r>
            <a:r>
              <a:rPr sz="900" dirty="0">
                <a:latin typeface="Microsoft YaHei Light"/>
                <a:cs typeface="Microsoft YaHei Light"/>
              </a:rPr>
              <a:t>human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endothelial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fibroblasts;</a:t>
            </a:r>
            <a:endParaRPr sz="90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28899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1:1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mixture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DMEM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Ham's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F-</a:t>
            </a:r>
            <a:r>
              <a:rPr sz="900" dirty="0">
                <a:latin typeface="Microsoft YaHei Light"/>
                <a:cs typeface="Microsoft YaHei Light"/>
              </a:rPr>
              <a:t>12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ideal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cultivating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range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types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under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low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serum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conditions</a:t>
            </a:r>
            <a:endParaRPr sz="90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33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uses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Water-For-Injection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configuration</a:t>
            </a:r>
            <a:endParaRPr sz="900">
              <a:latin typeface="Microsoft YaHei Light"/>
              <a:cs typeface="Microsoft YaHei Ligh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4500" y="9163609"/>
            <a:ext cx="6419850" cy="421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55880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Note: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This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is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intended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scientific</a:t>
            </a:r>
            <a:r>
              <a:rPr sz="900" spc="-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research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production,</a:t>
            </a:r>
            <a:r>
              <a:rPr sz="900" spc="-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vitro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culture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of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tissues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cells;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Prohibited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from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clinical</a:t>
            </a:r>
            <a:r>
              <a:rPr sz="900" spc="-5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use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86206" y="1874520"/>
          <a:ext cx="6645909" cy="2435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7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980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094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185"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997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Product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Features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Contains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ingredients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130"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rowSpan="7"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High-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sugar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DMEM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79375" marR="73660" algn="ctr">
                        <a:lnSpc>
                          <a:spcPct val="144400"/>
                        </a:lnSpc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medium</a:t>
                      </a:r>
                      <a:r>
                        <a:rPr sz="900" spc="12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containing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glutamine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and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sodium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pyruvate 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This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filtration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and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5786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sterilization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Contain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(+)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5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Physical</a:t>
                      </a:r>
                      <a:r>
                        <a:rPr sz="1100" spc="26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appearance: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clarified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7048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liquid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4.5g/L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D-glucose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Endotoxin: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≤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1EU/mL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L-glutamine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5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81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Osmotic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pressure: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59563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320-350mOsm/kg·H2O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Phenol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value: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7.0-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0.11g/L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sodium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pyruvate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Transport</a:t>
                      </a:r>
                      <a:r>
                        <a:rPr sz="1100" spc="26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condition: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Blue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ice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Excluding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(-</a:t>
                      </a:r>
                      <a:r>
                        <a:rPr sz="1100" spc="-5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25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Storage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conditions: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2-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℃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store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away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3244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from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light,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valid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for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12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months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HEPES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8162114"/>
              </p:ext>
            </p:extLst>
          </p:nvPr>
        </p:nvGraphicFramePr>
        <p:xfrm>
          <a:off x="386205" y="6870309"/>
          <a:ext cx="6645909" cy="2237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121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91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888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056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Product</a:t>
                      </a:r>
                      <a:r>
                        <a:rPr sz="900" spc="1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Features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Contains</a:t>
                      </a:r>
                      <a:r>
                        <a:rPr sz="900" spc="14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ingredients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130"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308610">
                        <a:lnSpc>
                          <a:spcPct val="100000"/>
                        </a:lnSpc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FL10012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DMEM/F-12(1:1)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9215" marR="243204">
                        <a:lnSpc>
                          <a:spcPct val="144400"/>
                        </a:lnSpc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medium containing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glutamine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and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HEPES 500mL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492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This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filtration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and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73723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sterilization</a:t>
                      </a:r>
                      <a:r>
                        <a:rPr sz="1100" spc="254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Contain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(+)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Physical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appearance: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clarified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liquid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Phenol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Endotoxin: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≤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1EU/mL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Sodium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pyruvate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5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552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Osmotic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pressure: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290-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330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848994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mosm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/kg·H2O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HEPES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value: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7.0-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7.4</a:t>
                      </a:r>
                      <a:endParaRPr sz="1100" dirty="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Transport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condition: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Blue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ice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32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Storage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conditions: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2-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℃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store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away</a:t>
                      </a:r>
                      <a:endParaRPr sz="1100" dirty="0">
                        <a:latin typeface="Calibri"/>
                        <a:cs typeface="Calibri"/>
                      </a:endParaRPr>
                    </a:p>
                    <a:p>
                      <a:pPr marL="3702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from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light,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valid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for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12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months</a:t>
                      </a:r>
                      <a:endParaRPr sz="1100" dirty="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93891" y="745236"/>
            <a:ext cx="1071371" cy="1019555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52971" y="5428488"/>
            <a:ext cx="915924" cy="1106424"/>
          </a:xfrm>
          <a:prstGeom prst="rect">
            <a:avLst/>
          </a:prstGeom>
        </p:spPr>
      </p:pic>
      <p:sp>
        <p:nvSpPr>
          <p:cNvPr id="17" name="object 6">
            <a:extLst>
              <a:ext uri="{FF2B5EF4-FFF2-40B4-BE49-F238E27FC236}">
                <a16:creationId xmlns:a16="http://schemas.microsoft.com/office/drawing/2014/main" id="{8BD6B509-CE26-93C1-CC5F-BF103FA0D919}"/>
              </a:ext>
            </a:extLst>
          </p:cNvPr>
          <p:cNvSpPr txBox="1"/>
          <p:nvPr/>
        </p:nvSpPr>
        <p:spPr>
          <a:xfrm>
            <a:off x="5503417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119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5765" y="562724"/>
            <a:ext cx="5424170" cy="1630680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sz="1200" dirty="0">
                <a:latin typeface="Arial MT"/>
                <a:cs typeface="Arial MT"/>
              </a:rPr>
              <a:t>RPMI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1640</a:t>
            </a:r>
            <a:r>
              <a:rPr sz="1200" spc="-2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medium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(containing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L-glutamine)</a:t>
            </a:r>
            <a:endParaRPr sz="1200" dirty="0">
              <a:latin typeface="Arial MT"/>
              <a:cs typeface="Arial MT"/>
            </a:endParaRPr>
          </a:p>
          <a:p>
            <a:pPr marL="27940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Microsoft YaHei Light"/>
                <a:cs typeface="Microsoft YaHei Light"/>
              </a:rPr>
              <a:t>Product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introduction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4953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RPMI1640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originally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suspension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monolayer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human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leukemia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cells. </a:t>
            </a:r>
            <a:r>
              <a:rPr sz="900" dirty="0">
                <a:latin typeface="Microsoft YaHei Light"/>
                <a:cs typeface="Microsoft YaHei Light"/>
              </a:rPr>
              <a:t>Later,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found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also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suitable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HeLa,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Jurkat,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MCF-</a:t>
            </a:r>
            <a:r>
              <a:rPr sz="900" dirty="0">
                <a:latin typeface="Microsoft YaHei Light"/>
                <a:cs typeface="Microsoft YaHei Light"/>
              </a:rPr>
              <a:t>7,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PC12, </a:t>
            </a:r>
            <a:r>
              <a:rPr sz="900" dirty="0">
                <a:latin typeface="Microsoft YaHei Light"/>
                <a:cs typeface="Microsoft YaHei Light"/>
              </a:rPr>
              <a:t>peripheral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blood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mononuclear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(B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lymphocytes),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astrocytes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cancer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cells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44400"/>
              </a:lnSpc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RPMI1640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medium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contains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biotin,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vitamin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B12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p-</a:t>
            </a:r>
            <a:r>
              <a:rPr sz="900" spc="-10" dirty="0">
                <a:latin typeface="Microsoft YaHei Light"/>
                <a:cs typeface="Microsoft YaHei Light"/>
              </a:rPr>
              <a:t>aminobenzoic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acid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present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in </a:t>
            </a:r>
            <a:r>
              <a:rPr sz="900" dirty="0">
                <a:latin typeface="Microsoft YaHei Light"/>
                <a:cs typeface="Microsoft YaHei Light"/>
              </a:rPr>
              <a:t>DMEM,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 </a:t>
            </a:r>
            <a:r>
              <a:rPr sz="900" spc="-10" dirty="0">
                <a:latin typeface="Microsoft YaHei Light"/>
                <a:cs typeface="Microsoft YaHei Light"/>
              </a:rPr>
              <a:t>concentrations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inositol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choline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chloride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480"/>
              </a:spcBef>
              <a:buClr>
                <a:srgbClr val="56575A"/>
              </a:buClr>
              <a:buSzPct val="88888"/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uses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Water-For-Injection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configuration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2336800"/>
          <a:ext cx="6645909" cy="2435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50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3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24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027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Product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Features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Contains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ingredients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130"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69240">
                        <a:lnSpc>
                          <a:spcPct val="100000"/>
                        </a:lnSpc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FL10011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RPMI1640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medium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marL="321945" marR="64769" indent="-251460">
                        <a:lnSpc>
                          <a:spcPct val="144400"/>
                        </a:lnSpc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containing</a:t>
                      </a:r>
                      <a:r>
                        <a:rPr sz="900" spc="114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L-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glutam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ine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500mL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825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This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filtration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and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6992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sterilization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Contain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(+)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Physical</a:t>
                      </a:r>
                      <a:r>
                        <a:rPr sz="1100" spc="26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appearance: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clarified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31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liquid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L-glutamine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Endotoxin: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≤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1EU/mL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Phenol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9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278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Osmotic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pressure: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0896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260-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305mOsm/kg·H2O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Excluding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(-</a:t>
                      </a:r>
                      <a:r>
                        <a:rPr sz="1100" spc="-5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value: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7.0-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HEPES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Transport</a:t>
                      </a:r>
                      <a:r>
                        <a:rPr sz="1100" spc="26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condition: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Blue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ice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32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Storage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conditions: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2-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℃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store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away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33718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from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light,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valid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for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12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months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405765" y="4756468"/>
            <a:ext cx="6455410" cy="2328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8425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Note: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This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is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intended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scientific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research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production,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vitro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of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tissues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cells;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Prohibited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from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clinical</a:t>
            </a:r>
            <a:r>
              <a:rPr sz="900" spc="-5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use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1200" dirty="0">
                <a:latin typeface="Arial MT"/>
                <a:cs typeface="Arial MT"/>
              </a:rPr>
              <a:t>Phosphate</a:t>
            </a:r>
            <a:r>
              <a:rPr sz="1200" spc="-7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buffer</a:t>
            </a:r>
            <a:r>
              <a:rPr sz="1200" spc="-7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(PBS)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(pH7.4)</a:t>
            </a:r>
            <a:endParaRPr sz="1200" dirty="0">
              <a:latin typeface="Arial MT"/>
              <a:cs typeface="Arial MT"/>
            </a:endParaRPr>
          </a:p>
          <a:p>
            <a:pPr marL="2794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latin typeface="Microsoft YaHei Light"/>
                <a:cs typeface="Microsoft YaHei Light"/>
              </a:rPr>
              <a:t>Product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introduction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8000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Phosphate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buffers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(PBS)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variety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culture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purposes,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rinsing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before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dissociating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them, transporting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tissue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samples,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diluting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counting,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preparing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various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reagent</a:t>
            </a:r>
            <a:endParaRPr sz="900" dirty="0">
              <a:latin typeface="Microsoft YaHei Light"/>
              <a:cs typeface="Microsoft YaHei Light"/>
            </a:endParaRPr>
          </a:p>
          <a:p>
            <a:pPr marL="279400">
              <a:lnSpc>
                <a:spcPct val="100000"/>
              </a:lnSpc>
              <a:spcBef>
                <a:spcPts val="860"/>
              </a:spcBef>
            </a:pPr>
            <a:r>
              <a:rPr sz="900" spc="-10" dirty="0">
                <a:latin typeface="Microsoft YaHei Light"/>
                <a:cs typeface="Microsoft YaHei Light"/>
              </a:rPr>
              <a:t>solutions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1179830" indent="-266700">
              <a:lnSpc>
                <a:spcPct val="18000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PBS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contain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calcium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magnesium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ions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clean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chelating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agent </a:t>
            </a:r>
            <a:r>
              <a:rPr sz="900" dirty="0">
                <a:latin typeface="Microsoft YaHei Light"/>
                <a:cs typeface="Microsoft YaHei Light"/>
              </a:rPr>
              <a:t>before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dissociation</a:t>
            </a:r>
            <a:endParaRPr sz="900" dirty="0">
              <a:latin typeface="Microsoft YaHei Light"/>
              <a:cs typeface="Microsoft YaHei Light"/>
            </a:endParaRPr>
          </a:p>
          <a:p>
            <a:pPr marL="278765" indent="-266065">
              <a:lnSpc>
                <a:spcPct val="100000"/>
              </a:lnSpc>
              <a:spcBef>
                <a:spcPts val="875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This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uses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Water-For-Injection</a:t>
            </a:r>
            <a:r>
              <a:rPr sz="90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configuration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417326"/>
              </p:ext>
            </p:extLst>
          </p:nvPr>
        </p:nvGraphicFramePr>
        <p:xfrm>
          <a:off x="369684" y="7243763"/>
          <a:ext cx="6645909" cy="26339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121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56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12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056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2660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Product</a:t>
                      </a:r>
                      <a:r>
                        <a:rPr sz="900" spc="13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Features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Contains</a:t>
                      </a:r>
                      <a:r>
                        <a:rPr sz="900" spc="13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ingredients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02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8063A1"/>
                      </a:solidFill>
                      <a:prstDash val="solid"/>
                    </a:lnT>
                    <a:lnB w="12700">
                      <a:solidFill>
                        <a:srgbClr val="8063A1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5130">
                <a:tc rowSpan="7">
                  <a:txBody>
                    <a:bodyPr/>
                    <a:lstStyle/>
                    <a:p>
                      <a:pPr marL="3092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FL10210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Phosphate</a:t>
                      </a:r>
                      <a:r>
                        <a:rPr sz="900" spc="-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buffer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L="67945" marR="364490">
                        <a:lnSpc>
                          <a:spcPct val="144400"/>
                        </a:lnSpc>
                        <a:spcBef>
                          <a:spcPts val="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(PBS)</a:t>
                      </a:r>
                      <a:r>
                        <a:rPr sz="900" spc="-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(pH7.4) 500mL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This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filtration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and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146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sterilization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product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Excluding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(-</a:t>
                      </a:r>
                      <a:r>
                        <a:rPr sz="1100" spc="-5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9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Physical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appearance:</a:t>
                      </a:r>
                      <a:r>
                        <a:rPr sz="1100" spc="26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Colorless</a:t>
                      </a:r>
                      <a:r>
                        <a:rPr sz="1100" spc="26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clear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98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liquid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Ca2+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Endotoxin: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≤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1EU/mL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Mg2+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9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62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Osmotic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pressure: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55245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280-320mOsm/kg·H2O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Phenol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red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38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pH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value: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7.3-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7.5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25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Transport</a:t>
                      </a:r>
                      <a:r>
                        <a:rPr sz="1100" spc="27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room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temperature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32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8063A1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Storage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conditions: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1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2-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30</a:t>
                      </a:r>
                      <a:r>
                        <a:rPr sz="1100" spc="3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℃</a:t>
                      </a:r>
                      <a:r>
                        <a:rPr sz="1100" spc="-25" dirty="0">
                          <a:solidFill>
                            <a:srgbClr val="5F4879"/>
                          </a:solidFill>
                          <a:latin typeface="SimSun"/>
                          <a:cs typeface="SimSun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store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6383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away</a:t>
                      </a:r>
                      <a:r>
                        <a:rPr sz="1100" spc="27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from</a:t>
                      </a:r>
                      <a:r>
                        <a:rPr sz="1100" spc="29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light,</a:t>
                      </a:r>
                      <a:r>
                        <a:rPr sz="1100" spc="28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valid</a:t>
                      </a:r>
                      <a:r>
                        <a:rPr sz="1100" spc="29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for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285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20" dirty="0">
                          <a:solidFill>
                            <a:srgbClr val="5F4879"/>
                          </a:solidFill>
                          <a:latin typeface="Calibri"/>
                          <a:cs typeface="Calibri"/>
                        </a:rPr>
                        <a:t>years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9508" y="1072896"/>
            <a:ext cx="1048512" cy="1167383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995544" y="5994337"/>
            <a:ext cx="1155191" cy="1088136"/>
          </a:xfrm>
          <a:prstGeom prst="rect">
            <a:avLst/>
          </a:prstGeom>
        </p:spPr>
      </p:pic>
      <p:sp>
        <p:nvSpPr>
          <p:cNvPr id="13" name="object 6">
            <a:extLst>
              <a:ext uri="{FF2B5EF4-FFF2-40B4-BE49-F238E27FC236}">
                <a16:creationId xmlns:a16="http://schemas.microsoft.com/office/drawing/2014/main" id="{BCB26431-D9CC-98EE-AE16-1CB72C86280D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493902"/>
            <a:ext cx="6479540" cy="20815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2555">
              <a:lnSpc>
                <a:spcPct val="144400"/>
              </a:lnSpc>
              <a:spcBef>
                <a:spcPts val="100"/>
              </a:spcBef>
            </a:pP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Note:</a:t>
            </a:r>
            <a:r>
              <a:rPr sz="900" spc="-4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This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is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intended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scientific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research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production,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for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in</a:t>
            </a:r>
            <a:r>
              <a:rPr sz="900" spc="-3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vitro</a:t>
            </a:r>
            <a:r>
              <a:rPr sz="900" spc="-3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culture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of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tissues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and</a:t>
            </a:r>
            <a:r>
              <a:rPr sz="900" spc="-1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cells;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10" dirty="0">
                <a:solidFill>
                  <a:srgbClr val="0B0B0B"/>
                </a:solidFill>
                <a:latin typeface="Microsoft YaHei Light"/>
                <a:cs typeface="Microsoft YaHei Light"/>
              </a:rPr>
              <a:t>Prohibited</a:t>
            </a:r>
            <a:r>
              <a:rPr sz="900" spc="-20" dirty="0">
                <a:solidFill>
                  <a:srgbClr val="0B0B0B"/>
                </a:solidFill>
                <a:latin typeface="Microsoft YaHei Light"/>
                <a:cs typeface="Microsoft YaHei Light"/>
              </a:rPr>
              <a:t> from </a:t>
            </a:r>
            <a:r>
              <a:rPr sz="900" dirty="0">
                <a:solidFill>
                  <a:srgbClr val="0B0B0B"/>
                </a:solidFill>
                <a:latin typeface="Microsoft YaHei Light"/>
                <a:cs typeface="Microsoft YaHei Light"/>
              </a:rPr>
              <a:t>clinical</a:t>
            </a:r>
            <a:r>
              <a:rPr sz="900" spc="-50" dirty="0">
                <a:solidFill>
                  <a:srgbClr val="0B0B0B"/>
                </a:solidFill>
                <a:latin typeface="Microsoft YaHei Light"/>
                <a:cs typeface="Microsoft YaHei Light"/>
              </a:rPr>
              <a:t> </a:t>
            </a:r>
            <a:r>
              <a:rPr sz="900" spc="-25" dirty="0">
                <a:solidFill>
                  <a:srgbClr val="0B0B0B"/>
                </a:solidFill>
                <a:latin typeface="Microsoft YaHei Light"/>
                <a:cs typeface="Microsoft YaHei Light"/>
              </a:rPr>
              <a:t>use</a:t>
            </a:r>
            <a:endParaRPr sz="900" dirty="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1200" dirty="0">
                <a:latin typeface="Arial MT"/>
                <a:cs typeface="Arial MT"/>
              </a:rPr>
              <a:t>Serum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Free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5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storage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solution</a:t>
            </a:r>
            <a:endParaRPr sz="1200" dirty="0">
              <a:latin typeface="Arial MT"/>
              <a:cs typeface="Arial MT"/>
            </a:endParaRPr>
          </a:p>
          <a:p>
            <a:pPr marL="2794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latin typeface="Microsoft YaHei Light"/>
                <a:cs typeface="Microsoft YaHei Light"/>
              </a:rPr>
              <a:t>Product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introduction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80000"/>
              </a:lnSpc>
              <a:spcBef>
                <a:spcPts val="1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FORLAB</a:t>
            </a:r>
            <a:r>
              <a:rPr sz="900" spc="-6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Serum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</a:t>
            </a:r>
            <a:r>
              <a:rPr sz="900" spc="-5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freeze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ready-to-</a:t>
            </a:r>
            <a:r>
              <a:rPr sz="900" dirty="0">
                <a:latin typeface="Microsoft YaHei Light"/>
                <a:cs typeface="Microsoft YaHei Light"/>
              </a:rPr>
              <a:t>use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does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contain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serum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animal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derived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proteins.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Reduce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risk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contamination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various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bacteria,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viruses,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mycoplasma,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etc.,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ensure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safety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frozen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cells,</a:t>
            </a:r>
            <a:endParaRPr sz="900" dirty="0">
              <a:latin typeface="Microsoft YaHei Light"/>
              <a:cs typeface="Microsoft YaHei Light"/>
            </a:endParaRPr>
          </a:p>
          <a:p>
            <a:pPr marL="279400">
              <a:lnSpc>
                <a:spcPct val="100000"/>
              </a:lnSpc>
              <a:spcBef>
                <a:spcPts val="875"/>
              </a:spcBef>
            </a:pP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reduce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influence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exogenous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proteins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normal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growth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differentiation</a:t>
            </a:r>
            <a:endParaRPr sz="900" dirty="0">
              <a:latin typeface="Microsoft YaHei Light"/>
              <a:cs typeface="Microsoft YaHei Light"/>
            </a:endParaRPr>
          </a:p>
          <a:p>
            <a:pPr marL="279400" marR="833755" indent="-266700">
              <a:lnSpc>
                <a:spcPct val="180000"/>
              </a:lnSpc>
              <a:spcBef>
                <a:spcPts val="1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Without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need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programmed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cooling,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preserve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-</a:t>
            </a:r>
            <a:r>
              <a:rPr sz="900" dirty="0">
                <a:latin typeface="Microsoft YaHei Light"/>
                <a:cs typeface="Microsoft YaHei Light"/>
              </a:rPr>
              <a:t>80℃</a:t>
            </a:r>
            <a:r>
              <a:rPr sz="900" spc="18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long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time,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which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suitable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freezing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most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mammalian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cells</a:t>
            </a:r>
            <a:endParaRPr sz="900" dirty="0">
              <a:latin typeface="Microsoft YaHei Light"/>
              <a:cs typeface="Microsoft YaHei Ligh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6664782"/>
              </p:ext>
            </p:extLst>
          </p:nvPr>
        </p:nvGraphicFramePr>
        <p:xfrm>
          <a:off x="385572" y="3006216"/>
          <a:ext cx="6782433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71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054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054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5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534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Product</a:t>
                      </a:r>
                      <a:r>
                        <a:rPr sz="900" spc="13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Features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FL10020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50ml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186055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conditions: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°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away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from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0" dirty="0">
                          <a:latin typeface="Microsoft YaHei Light"/>
                          <a:cs typeface="Microsoft YaHei Light"/>
                        </a:rPr>
                        <a:t>light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  <a:p>
                      <a:pPr marR="207645" algn="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storage,</a:t>
                      </a:r>
                      <a:r>
                        <a:rPr sz="900" spc="13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expiration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date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for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4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FL10020L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571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100ml</a:t>
                      </a:r>
                      <a:endParaRPr sz="9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4317619"/>
            <a:ext cx="6480810" cy="4618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Counting</a:t>
            </a:r>
            <a:r>
              <a:rPr sz="1200" spc="-3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Kit-8</a:t>
            </a:r>
            <a:r>
              <a:rPr sz="1200" spc="-10" dirty="0">
                <a:latin typeface="Microsoft YaHei Light"/>
                <a:cs typeface="Microsoft YaHei Light"/>
              </a:rPr>
              <a:t>（</a:t>
            </a:r>
            <a:r>
              <a:rPr sz="1200" spc="-10" dirty="0">
                <a:latin typeface="Arial MT"/>
                <a:cs typeface="Arial MT"/>
              </a:rPr>
              <a:t>CCK-</a:t>
            </a:r>
            <a:r>
              <a:rPr sz="1200" dirty="0">
                <a:latin typeface="Arial MT"/>
                <a:cs typeface="Arial MT"/>
              </a:rPr>
              <a:t>8</a:t>
            </a:r>
            <a:r>
              <a:rPr sz="1200" dirty="0">
                <a:latin typeface="Microsoft YaHei Light"/>
                <a:cs typeface="Microsoft YaHei Light"/>
              </a:rPr>
              <a:t>）</a:t>
            </a:r>
            <a:r>
              <a:rPr sz="1200" dirty="0">
                <a:latin typeface="Arial MT"/>
                <a:cs typeface="Arial MT"/>
              </a:rPr>
              <a:t>Cell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proliferation</a:t>
            </a:r>
            <a:r>
              <a:rPr sz="1200" spc="-30" dirty="0">
                <a:latin typeface="Arial MT"/>
                <a:cs typeface="Arial MT"/>
              </a:rPr>
              <a:t> </a:t>
            </a:r>
            <a:r>
              <a:rPr sz="1200" spc="-25" dirty="0">
                <a:latin typeface="Arial MT"/>
                <a:cs typeface="Arial MT"/>
              </a:rPr>
              <a:t>Kit</a:t>
            </a:r>
            <a:endParaRPr sz="1200">
              <a:latin typeface="Arial MT"/>
              <a:cs typeface="Arial MT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1200">
              <a:latin typeface="Arial MT"/>
              <a:cs typeface="Arial MT"/>
            </a:endParaRPr>
          </a:p>
          <a:p>
            <a:pPr marL="342900">
              <a:lnSpc>
                <a:spcPct val="100000"/>
              </a:lnSpc>
            </a:pPr>
            <a:r>
              <a:rPr sz="1000" dirty="0">
                <a:latin typeface="Microsoft YaHei Light"/>
                <a:cs typeface="Microsoft YaHei Light"/>
              </a:rPr>
              <a:t>Product</a:t>
            </a:r>
            <a:r>
              <a:rPr sz="1000" spc="-20" dirty="0">
                <a:latin typeface="Microsoft YaHei Light"/>
                <a:cs typeface="Microsoft YaHei Light"/>
              </a:rPr>
              <a:t> </a:t>
            </a:r>
            <a:r>
              <a:rPr sz="1000" spc="-10" dirty="0">
                <a:latin typeface="Microsoft YaHei Light"/>
                <a:cs typeface="Microsoft YaHei Light"/>
              </a:rPr>
              <a:t>introduction</a:t>
            </a:r>
            <a:endParaRPr sz="1000">
              <a:latin typeface="Microsoft YaHei Light"/>
              <a:cs typeface="Microsoft YaHei Light"/>
            </a:endParaRPr>
          </a:p>
          <a:p>
            <a:pPr marL="278765" indent="-266065" algn="just">
              <a:lnSpc>
                <a:spcPct val="100000"/>
              </a:lnSpc>
              <a:spcBef>
                <a:spcPts val="1400"/>
              </a:spcBef>
              <a:buFont typeface="Wingdings"/>
              <a:buChar char=""/>
              <a:tabLst>
                <a:tab pos="278765" algn="l"/>
              </a:tabLst>
            </a:pP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Counting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Kit-</a:t>
            </a:r>
            <a:r>
              <a:rPr sz="900" dirty="0">
                <a:latin typeface="Microsoft YaHei Light"/>
                <a:cs typeface="Microsoft YaHei Light"/>
              </a:rPr>
              <a:t>8,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referred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CCK8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(or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8)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kits,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based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on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(chemical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name: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reaction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of</a:t>
            </a:r>
            <a:endParaRPr sz="900">
              <a:latin typeface="Microsoft YaHei Light"/>
              <a:cs typeface="Microsoft YaHei Light"/>
            </a:endParaRPr>
          </a:p>
          <a:p>
            <a:pPr marL="279400" marR="12700" algn="just">
              <a:lnSpc>
                <a:spcPct val="180000"/>
              </a:lnSpc>
            </a:pPr>
            <a:r>
              <a:rPr sz="900" spc="-10" dirty="0">
                <a:latin typeface="Microsoft YaHei Light"/>
                <a:cs typeface="Microsoft YaHei Light"/>
              </a:rPr>
              <a:t>2-(2-methoxy-4-nitrophenyl)-3-(4-nitrophenyl)-5-</a:t>
            </a:r>
            <a:r>
              <a:rPr sz="900" dirty="0">
                <a:latin typeface="Microsoft YaHei Light"/>
                <a:cs typeface="Microsoft YaHei Light"/>
              </a:rPr>
              <a:t>(2,</a:t>
            </a:r>
            <a:r>
              <a:rPr sz="900" spc="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4-disulfonobenzene)</a:t>
            </a:r>
            <a:r>
              <a:rPr sz="900" spc="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-2h-</a:t>
            </a:r>
            <a:r>
              <a:rPr sz="900" dirty="0">
                <a:latin typeface="Microsoft YaHei Light"/>
                <a:cs typeface="Microsoft YaHei Light"/>
              </a:rPr>
              <a:t>tetrazole</a:t>
            </a:r>
            <a:r>
              <a:rPr sz="900" spc="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monosodium</a:t>
            </a:r>
            <a:r>
              <a:rPr sz="900" spc="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salt</a:t>
            </a:r>
            <a:r>
              <a:rPr sz="900" spc="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20" dirty="0">
                <a:latin typeface="Microsoft YaHei Light"/>
                <a:cs typeface="Microsoft YaHei Light"/>
              </a:rPr>
              <a:t> </a:t>
            </a:r>
            <a:r>
              <a:rPr sz="900" spc="-20" dirty="0">
                <a:latin typeface="Microsoft YaHei Light"/>
                <a:cs typeface="Microsoft YaHei Light"/>
              </a:rPr>
              <a:t>used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rapid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sensitive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detection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kit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proliferation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cytotoxicity</a:t>
            </a:r>
            <a:endParaRPr sz="900">
              <a:latin typeface="Microsoft YaHei Light"/>
              <a:cs typeface="Microsoft YaHei Light"/>
            </a:endParaRPr>
          </a:p>
          <a:p>
            <a:pPr marL="279400" marR="5080" indent="-266700" algn="just">
              <a:lnSpc>
                <a:spcPct val="180400"/>
              </a:lnSpc>
              <a:spcBef>
                <a:spcPts val="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How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works: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presence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electron-coupled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reagents,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reduced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dehydrogenase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mitochondria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to </a:t>
            </a:r>
            <a:r>
              <a:rPr sz="900" spc="-10" dirty="0">
                <a:latin typeface="Microsoft YaHei Light"/>
                <a:cs typeface="Microsoft YaHei Light"/>
              </a:rPr>
              <a:t>produce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highly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</a:t>
            </a:r>
            <a:r>
              <a:rPr sz="900" dirty="0">
                <a:latin typeface="Microsoft YaHei Light"/>
                <a:cs typeface="Microsoft YaHei Light"/>
              </a:rPr>
              <a:t>soluble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orange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formazan.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color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depth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proportional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proliferation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0" dirty="0">
                <a:latin typeface="Microsoft YaHei Light"/>
                <a:cs typeface="Microsoft YaHei Light"/>
              </a:rPr>
              <a:t> inversely proportional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cytotoxicity.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values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were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measured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wavelength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450nm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enzymoscope,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which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indirectly </a:t>
            </a:r>
            <a:r>
              <a:rPr sz="900" dirty="0">
                <a:latin typeface="Microsoft YaHei Light"/>
                <a:cs typeface="Microsoft YaHei Light"/>
              </a:rPr>
              <a:t>reflected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number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living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cells</a:t>
            </a:r>
            <a:endParaRPr sz="900">
              <a:latin typeface="Microsoft YaHei Light"/>
              <a:cs typeface="Microsoft YaHei Light"/>
            </a:endParaRPr>
          </a:p>
          <a:p>
            <a:pPr marL="279400" marR="5080" indent="-266700">
              <a:lnSpc>
                <a:spcPct val="180600"/>
              </a:lnSpc>
              <a:spcBef>
                <a:spcPts val="5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upgrade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replacement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of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MTT,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obvious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advantages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over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other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similar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products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such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as </a:t>
            </a:r>
            <a:r>
              <a:rPr sz="900" dirty="0">
                <a:latin typeface="Microsoft YaHei Light"/>
                <a:cs typeface="Microsoft YaHei Light"/>
              </a:rPr>
              <a:t>XTT,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etc.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Firstly,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Mazan,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which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reduced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some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dehydrogenases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mitochondria,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not</a:t>
            </a:r>
            <a:r>
              <a:rPr sz="900" spc="-10" dirty="0">
                <a:latin typeface="Microsoft YaHei Light"/>
                <a:cs typeface="Microsoft YaHei Light"/>
              </a:rPr>
              <a:t> water-</a:t>
            </a:r>
            <a:r>
              <a:rPr sz="900" dirty="0">
                <a:latin typeface="Microsoft YaHei Light"/>
                <a:cs typeface="Microsoft YaHei Light"/>
              </a:rPr>
              <a:t>soluble </a:t>
            </a:r>
            <a:r>
              <a:rPr sz="900" spc="-25" dirty="0">
                <a:latin typeface="Microsoft YaHei Light"/>
                <a:cs typeface="Microsoft YaHei Light"/>
              </a:rPr>
              <a:t>and </a:t>
            </a:r>
            <a:r>
              <a:rPr sz="900" dirty="0">
                <a:latin typeface="Microsoft YaHei Light"/>
                <a:cs typeface="Microsoft YaHei Light"/>
              </a:rPr>
              <a:t>requires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specific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solution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to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dissolve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it.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However,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formazan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produced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8,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XTT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MTS</a:t>
            </a:r>
            <a:endParaRPr sz="900">
              <a:latin typeface="Microsoft YaHei Light"/>
              <a:cs typeface="Microsoft YaHei Light"/>
            </a:endParaRPr>
          </a:p>
          <a:p>
            <a:pPr marL="279400">
              <a:lnSpc>
                <a:spcPct val="100000"/>
              </a:lnSpc>
              <a:spcBef>
                <a:spcPts val="865"/>
              </a:spcBef>
            </a:pP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water-</a:t>
            </a:r>
            <a:r>
              <a:rPr sz="900" dirty="0">
                <a:latin typeface="Microsoft YaHei Light"/>
                <a:cs typeface="Microsoft YaHei Light"/>
              </a:rPr>
              <a:t>soluble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can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eliminate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subsequent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dissolution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steps.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Secondly,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Formazan</a:t>
            </a:r>
            <a:endParaRPr sz="900">
              <a:latin typeface="Microsoft YaHei Light"/>
              <a:cs typeface="Microsoft YaHei Light"/>
            </a:endParaRPr>
          </a:p>
          <a:p>
            <a:pPr marL="279400" marR="1262380">
              <a:lnSpc>
                <a:spcPct val="180600"/>
              </a:lnSpc>
              <a:spcBef>
                <a:spcPts val="5"/>
              </a:spcBef>
            </a:pPr>
            <a:r>
              <a:rPr sz="900" spc="-10" dirty="0">
                <a:latin typeface="Microsoft YaHei Light"/>
                <a:cs typeface="Microsoft YaHei Light"/>
              </a:rPr>
              <a:t>produced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more</a:t>
            </a:r>
            <a:r>
              <a:rPr sz="900" spc="-5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soluble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Formazan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produced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by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XTT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MTS.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Thirdly,</a:t>
            </a:r>
            <a:r>
              <a:rPr sz="900" spc="-4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WST-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is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XTT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MTS,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which</a:t>
            </a:r>
            <a:r>
              <a:rPr sz="900" spc="-4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makes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the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experimental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results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more</a:t>
            </a:r>
            <a:r>
              <a:rPr sz="900" spc="-3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stable.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addition, WST-</a:t>
            </a:r>
            <a:r>
              <a:rPr sz="900" dirty="0">
                <a:latin typeface="Microsoft YaHei Light"/>
                <a:cs typeface="Microsoft YaHei Light"/>
              </a:rPr>
              <a:t>8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has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linear</a:t>
            </a:r>
            <a:r>
              <a:rPr sz="900" spc="-3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range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higher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sensitivity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than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MTT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and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spc="-25" dirty="0">
                <a:latin typeface="Microsoft YaHei Light"/>
                <a:cs typeface="Microsoft YaHei Light"/>
              </a:rPr>
              <a:t>XTT</a:t>
            </a:r>
            <a:endParaRPr sz="900">
              <a:latin typeface="Microsoft YaHei Light"/>
              <a:cs typeface="Microsoft YaHei Light"/>
            </a:endParaRPr>
          </a:p>
          <a:p>
            <a:pPr marL="279400" marR="1350645" indent="-266700">
              <a:lnSpc>
                <a:spcPct val="180000"/>
              </a:lnSpc>
              <a:spcBef>
                <a:spcPts val="10"/>
              </a:spcBef>
              <a:buFont typeface="Wingdings"/>
              <a:buChar char=""/>
              <a:tabLst>
                <a:tab pos="279400" algn="l"/>
              </a:tabLst>
            </a:pPr>
            <a:r>
              <a:rPr sz="900" dirty="0">
                <a:latin typeface="Microsoft YaHei Light"/>
                <a:cs typeface="Microsoft YaHei Light"/>
              </a:rPr>
              <a:t>CCK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method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is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widely</a:t>
            </a:r>
            <a:r>
              <a:rPr sz="900" spc="-1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used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in</a:t>
            </a:r>
            <a:r>
              <a:rPr sz="900" spc="-2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drug</a:t>
            </a:r>
            <a:r>
              <a:rPr sz="900" spc="-10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screening,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cell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proliferation </a:t>
            </a:r>
            <a:r>
              <a:rPr sz="900" dirty="0">
                <a:latin typeface="Microsoft YaHei Light"/>
                <a:cs typeface="Microsoft YaHei Light"/>
              </a:rPr>
              <a:t>assay,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cytotoxicity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assay,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tumor </a:t>
            </a:r>
            <a:r>
              <a:rPr sz="900" dirty="0">
                <a:latin typeface="Microsoft YaHei Light"/>
                <a:cs typeface="Microsoft YaHei Light"/>
              </a:rPr>
              <a:t>drug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susceptibility</a:t>
            </a:r>
            <a:r>
              <a:rPr sz="900" spc="-25" dirty="0">
                <a:latin typeface="Microsoft YaHei Light"/>
                <a:cs typeface="Microsoft YaHei Light"/>
              </a:rPr>
              <a:t> </a:t>
            </a:r>
            <a:r>
              <a:rPr sz="900" dirty="0">
                <a:latin typeface="Microsoft YaHei Light"/>
                <a:cs typeface="Microsoft YaHei Light"/>
              </a:rPr>
              <a:t>assay and</a:t>
            </a:r>
            <a:r>
              <a:rPr sz="900" spc="-5" dirty="0">
                <a:latin typeface="Microsoft YaHei Light"/>
                <a:cs typeface="Microsoft YaHei Light"/>
              </a:rPr>
              <a:t> </a:t>
            </a:r>
            <a:r>
              <a:rPr sz="900" spc="-10" dirty="0">
                <a:latin typeface="Microsoft YaHei Light"/>
                <a:cs typeface="Microsoft YaHei Light"/>
              </a:rPr>
              <a:t>biological </a:t>
            </a:r>
            <a:r>
              <a:rPr sz="900" dirty="0">
                <a:latin typeface="Microsoft YaHei Light"/>
                <a:cs typeface="Microsoft YaHei Light"/>
              </a:rPr>
              <a:t>factor activity</a:t>
            </a:r>
            <a:r>
              <a:rPr sz="900" spc="-10" dirty="0">
                <a:latin typeface="Microsoft YaHei Light"/>
                <a:cs typeface="Microsoft YaHei Light"/>
              </a:rPr>
              <a:t> detection</a:t>
            </a:r>
            <a:endParaRPr sz="900">
              <a:latin typeface="Microsoft YaHei Light"/>
              <a:cs typeface="Microsoft YaHei Light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85572" y="8982075"/>
          <a:ext cx="6782434" cy="1031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02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80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715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082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Order</a:t>
                      </a:r>
                      <a:r>
                        <a:rPr sz="900" spc="14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NO.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Description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Product</a:t>
                      </a:r>
                      <a:r>
                        <a:rPr sz="900" spc="114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Features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42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4AACC5"/>
                      </a:solidFill>
                      <a:prstDash val="solid"/>
                    </a:lnT>
                    <a:lnB w="1270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645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FL10030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</a:t>
                      </a:r>
                      <a:r>
                        <a:rPr sz="900" spc="17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36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260985" marR="254635" algn="ctr">
                        <a:lnSpc>
                          <a:spcPct val="144400"/>
                        </a:lnSpc>
                        <a:spcBef>
                          <a:spcPts val="6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conditions: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4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°</a:t>
                      </a:r>
                      <a:r>
                        <a:rPr sz="900" spc="14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away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from</a:t>
                      </a:r>
                      <a:r>
                        <a:rPr sz="900" spc="15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light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storage, long-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term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storage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at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-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20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°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C,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validity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of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the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10" dirty="0">
                          <a:latin typeface="Microsoft YaHei Light"/>
                          <a:cs typeface="Microsoft YaHei Light"/>
                        </a:rPr>
                        <a:t>Package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812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835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FL10030M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500T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5</a:t>
                      </a:r>
                      <a:r>
                        <a:rPr sz="900" spc="17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04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2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FL10030L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3000T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30</a:t>
                      </a:r>
                      <a:r>
                        <a:rPr sz="900" spc="16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2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FL10030XL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10000T</a:t>
                      </a:r>
                      <a:r>
                        <a:rPr sz="900" spc="160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dirty="0">
                          <a:latin typeface="Microsoft YaHei Light"/>
                          <a:cs typeface="Microsoft YaHei Light"/>
                        </a:rPr>
                        <a:t>100</a:t>
                      </a:r>
                      <a:r>
                        <a:rPr sz="900" spc="155" dirty="0"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900" spc="-25" dirty="0">
                          <a:latin typeface="Microsoft YaHei Light"/>
                          <a:cs typeface="Microsoft YaHei Light"/>
                        </a:rPr>
                        <a:t>mL</a:t>
                      </a:r>
                      <a:endParaRPr sz="9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2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3" name="object 1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48095" y="1720850"/>
            <a:ext cx="989076" cy="1150620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69864" y="7441692"/>
            <a:ext cx="1399032" cy="1435608"/>
          </a:xfrm>
          <a:prstGeom prst="rect">
            <a:avLst/>
          </a:prstGeom>
        </p:spPr>
      </p:pic>
      <p:sp>
        <p:nvSpPr>
          <p:cNvPr id="15" name="object 6">
            <a:extLst>
              <a:ext uri="{FF2B5EF4-FFF2-40B4-BE49-F238E27FC236}">
                <a16:creationId xmlns:a16="http://schemas.microsoft.com/office/drawing/2014/main" id="{741F5920-AB5C-9AD2-459E-C6E7DCDCFDCF}"/>
              </a:ext>
            </a:extLst>
          </p:cNvPr>
          <p:cNvSpPr txBox="1"/>
          <p:nvPr/>
        </p:nvSpPr>
        <p:spPr>
          <a:xfrm>
            <a:off x="5532755" y="10155235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542671"/>
            <a:ext cx="40957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: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Commonly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used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resin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chemical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resistance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table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751840"/>
          <a:ext cx="6783065" cy="9244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0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2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76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83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083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830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0830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0830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51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250">
                <a:tc rowSpan="2">
                  <a:txBody>
                    <a:bodyPr/>
                    <a:lstStyle/>
                    <a:p>
                      <a:pPr marL="67945" marR="252095">
                        <a:lnSpc>
                          <a:spcPts val="1689"/>
                        </a:lnSpc>
                        <a:spcBef>
                          <a:spcPts val="2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000" spc="2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°</a:t>
                      </a:r>
                      <a:r>
                        <a:rPr sz="1000" spc="19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 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2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4AACC5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1950">
                <a:tc>
                  <a:txBody>
                    <a:bodyPr/>
                    <a:lstStyle/>
                    <a:p>
                      <a:pPr marL="67945" marR="636905">
                        <a:lnSpc>
                          <a:spcPts val="14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1,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4-digoats heterocycloethane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2,2,4-trimethylpentane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2,4,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6-trinitrophenol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2-methoxyethanol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2-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propyl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acetaldehyde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Acetamide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saturated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ice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anhydride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cyanide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alkyl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acetophenone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acrylonitrile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-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Adipic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Alanine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Allyl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Aluminum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Aluminum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Aluminum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salt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Amino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Ammonia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ammonia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Ammonium</a:t>
                      </a:r>
                      <a:r>
                        <a:rPr sz="1000" spc="-6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-saturated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69545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Ammonium</a:t>
                      </a:r>
                      <a:r>
                        <a:rPr sz="1000" spc="-6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Glycolate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ester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Ammonium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Ammonium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Ammonium</a:t>
                      </a:r>
                      <a:r>
                        <a:rPr sz="1000" spc="-6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oxalate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Ammonium</a:t>
                      </a:r>
                      <a:r>
                        <a:rPr sz="1000" spc="-6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salt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Amyl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Amyl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Aniline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6162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Aqua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regia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92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Arsenate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404495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</a:tbl>
          </a:graphicData>
        </a:graphic>
      </p:graphicFrame>
      <p:sp>
        <p:nvSpPr>
          <p:cNvPr id="9" name="object 6">
            <a:extLst>
              <a:ext uri="{FF2B5EF4-FFF2-40B4-BE49-F238E27FC236}">
                <a16:creationId xmlns:a16="http://schemas.microsoft.com/office/drawing/2014/main" id="{A9A1E564-BD9C-DEBE-B146-39EAACBB618B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122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40385"/>
          <a:ext cx="6783063" cy="94805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8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6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65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65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235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42164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204470">
                <a:tc gridSpan="14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lang="en-IN" sz="1200" dirty="0">
                          <a:latin typeface="Arial MT"/>
                          <a:cs typeface="Arial MT"/>
                        </a:rPr>
                        <a:t>DARSUN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: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Commonly</a:t>
                      </a:r>
                      <a:r>
                        <a:rPr sz="1200" spc="-4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used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resin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resistance</a:t>
                      </a:r>
                      <a:r>
                        <a:rPr sz="1200" spc="-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spc="-10" dirty="0">
                          <a:latin typeface="Arial MT"/>
                          <a:cs typeface="Arial MT"/>
                        </a:rPr>
                        <a:t>table</a:t>
                      </a:r>
                      <a:endParaRPr sz="1200" dirty="0">
                        <a:latin typeface="Arial MT"/>
                        <a:cs typeface="Arial MT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rowSpan="2">
                  <a:txBody>
                    <a:bodyPr/>
                    <a:lstStyle/>
                    <a:p>
                      <a:pPr marL="67945" marR="406400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6035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benzaldehyde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Aniline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Benzyl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Benzyl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Boric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bromine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76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Bromobenzene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622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Bromoform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Butadiene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Calcium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 marR="561340">
                        <a:lnSpc>
                          <a:spcPts val="1689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Calcium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concentrated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 marR="427355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Calcium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hypochlorite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saturated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Carbazole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Carbon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disulfide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Carbon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tetrachloride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Caustic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Caustic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 marR="567690">
                        <a:lnSpc>
                          <a:spcPts val="1689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Caustic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concentrated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Caustic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soda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Caustic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soda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Caustic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soda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concentrated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Cedar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fibrinolytic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agent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aqueous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solution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Chlorine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moisture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Chlorine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moisture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Chlorine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dry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F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Chloroacetic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chlorobenzene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0979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chloroform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603250">
                <a:tc gridSpan="1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878FFC82-B1BC-AC48-FCBB-046B761CE5C6}"/>
              </a:ext>
            </a:extLst>
          </p:cNvPr>
          <p:cNvSpPr txBox="1"/>
          <p:nvPr/>
        </p:nvSpPr>
        <p:spPr>
          <a:xfrm>
            <a:off x="5530850" y="10156190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123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85572" y="553720"/>
          <a:ext cx="6774176" cy="9476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45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65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71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65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97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260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2036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04470">
                <a:tc gridSpan="13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lang="en-IN" sz="1200" dirty="0">
                          <a:latin typeface="Arial MT"/>
                          <a:cs typeface="Arial MT"/>
                        </a:rPr>
                        <a:t>DARSUN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: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Commonly</a:t>
                      </a:r>
                      <a:r>
                        <a:rPr sz="1200" spc="-4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used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resin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resistance</a:t>
                      </a:r>
                      <a:r>
                        <a:rPr sz="1200" spc="-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spc="-10" dirty="0">
                          <a:latin typeface="Arial MT"/>
                          <a:cs typeface="Arial MT"/>
                        </a:rPr>
                        <a:t>table</a:t>
                      </a:r>
                      <a:endParaRPr sz="1200" dirty="0">
                        <a:latin typeface="Arial MT"/>
                        <a:cs typeface="Arial MT"/>
                      </a:endParaRPr>
                    </a:p>
                  </a:txBody>
                  <a:tcPr marL="0" marR="0" marT="50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rowSpan="2">
                  <a:txBody>
                    <a:bodyPr/>
                    <a:lstStyle/>
                    <a:p>
                      <a:pPr marL="67945" marR="401955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17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Chromic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Chromic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Chromic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 marR="353060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Chromic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contains sulfur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8890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0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44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445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620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3970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350"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Cinnamon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Citric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Citric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1M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Copper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cresol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cyclohexane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cyclohexanone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cyclopentane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decahydronaphthalene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naphthalene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diacetone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Diacetone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Dibutyl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phthalate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diethylbenzene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ether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Diethyl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ketone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Diethyl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malonate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Diethylamine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Dioxane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Diethylene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Dimethylacetamide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Dimethylformamide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Dimethyl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sulfoxide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Dilambs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heterocycloethane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Dipropylene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DMSO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Ethanol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ether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96%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54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389255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95CA9E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  <p:sp>
        <p:nvSpPr>
          <p:cNvPr id="8" name="object 6">
            <a:extLst>
              <a:ext uri="{FF2B5EF4-FFF2-40B4-BE49-F238E27FC236}">
                <a16:creationId xmlns:a16="http://schemas.microsoft.com/office/drawing/2014/main" id="{48DAE34E-B1BF-4894-C4B4-944B0F31FBC5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124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40385"/>
          <a:ext cx="6797667" cy="9474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0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71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84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29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235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362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96850">
                <a:tc gridSpan="13">
                  <a:txBody>
                    <a:bodyPr/>
                    <a:lstStyle/>
                    <a:p>
                      <a:pPr marL="67945">
                        <a:lnSpc>
                          <a:spcPts val="1430"/>
                        </a:lnSpc>
                        <a:spcBef>
                          <a:spcPts val="25"/>
                        </a:spcBef>
                      </a:pPr>
                      <a:r>
                        <a:rPr lang="en-IN" sz="1200" dirty="0">
                          <a:latin typeface="Arial MT"/>
                          <a:cs typeface="Arial MT"/>
                        </a:rPr>
                        <a:t>DARSUN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: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Commonly</a:t>
                      </a:r>
                      <a:r>
                        <a:rPr sz="1200" spc="-4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used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resin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resistance</a:t>
                      </a:r>
                      <a:r>
                        <a:rPr sz="1200" spc="-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spc="-10" dirty="0">
                          <a:latin typeface="Arial MT"/>
                          <a:cs typeface="Arial MT"/>
                        </a:rPr>
                        <a:t>table</a:t>
                      </a:r>
                      <a:endParaRPr sz="1200" dirty="0">
                        <a:latin typeface="Arial MT"/>
                        <a:cs typeface="Arial MT"/>
                      </a:endParaRPr>
                    </a:p>
                  </a:txBody>
                  <a:tcPr marL="0" marR="0" marT="31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rowSpan="2">
                  <a:txBody>
                    <a:bodyPr/>
                    <a:lstStyle/>
                    <a:p>
                      <a:pPr marL="67945" marR="397510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benzoate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butyrate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chloroethane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cyanoacetate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lactate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Vinyl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Ethylene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Ethylene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oxide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Ethylene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oxide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Ethylene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oxide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EtO-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EtO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Fatty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acids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saturated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Fatty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acids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unsaturated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Fluoride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Fluoride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gas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Formaldehyde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Formaldehyde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Formalin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Formalin.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Formic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Formic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Formic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85%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Formic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Freon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TF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Gasoline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Glutaraldehyde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Glutaraldehyde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disinfectant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glycerol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Hexane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hydrazine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Hydrobromic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69%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Hydrochloric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Hydrochloric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Hydrochloric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Hydrofluoric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Hydrofluoric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48%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Hydrogen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peroxide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389255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2F453802-F20A-9E01-5048-86B8C0EFAD06}"/>
              </a:ext>
            </a:extLst>
          </p:cNvPr>
          <p:cNvSpPr txBox="1"/>
          <p:nvPr/>
        </p:nvSpPr>
        <p:spPr>
          <a:xfrm>
            <a:off x="5397500" y="10165080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125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85572" y="553720"/>
          <a:ext cx="6797667" cy="9506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0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71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84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29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235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3624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96850">
                <a:tc gridSpan="13">
                  <a:txBody>
                    <a:bodyPr/>
                    <a:lstStyle/>
                    <a:p>
                      <a:pPr marL="67945">
                        <a:lnSpc>
                          <a:spcPts val="1425"/>
                        </a:lnSpc>
                        <a:spcBef>
                          <a:spcPts val="30"/>
                        </a:spcBef>
                      </a:pPr>
                      <a:r>
                        <a:rPr lang="en-IN" sz="1200" dirty="0">
                          <a:latin typeface="Arial MT"/>
                          <a:cs typeface="Arial MT"/>
                        </a:rPr>
                        <a:t>DARSUN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: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Commonly</a:t>
                      </a:r>
                      <a:r>
                        <a:rPr sz="1200" spc="-4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used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resin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resistance</a:t>
                      </a:r>
                      <a:r>
                        <a:rPr sz="1200" spc="-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spc="-10" dirty="0">
                          <a:latin typeface="Arial MT"/>
                          <a:cs typeface="Arial MT"/>
                        </a:rPr>
                        <a:t>table</a:t>
                      </a:r>
                      <a:endParaRPr sz="1200" dirty="0">
                        <a:latin typeface="Arial MT"/>
                        <a:cs typeface="Arial MT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rowSpan="2">
                  <a:txBody>
                    <a:bodyPr/>
                    <a:lstStyle/>
                    <a:p>
                      <a:pPr marL="67945" marR="397510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Hydrogen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peroxide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Hydrogen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peroxide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90%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Iodine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crystals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Isobutyric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Isopropyl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Isopropyl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Isopropyl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Isopropyl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Isopropyl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ether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Jet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engine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ingredients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Kerosene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Spray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paint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thinner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Lactic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Lactic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85%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Lead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Magnesium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MEK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Mercury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Methanol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Methoxyethyl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oleate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Methanol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ketone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Methyl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isobutyl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ketone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Methyl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propyl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ketone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Dichloromethane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Methyl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isobutyl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ether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MIBK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Mineral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Mineral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spirit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amyl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N-butanol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206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butyl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alcohol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206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N-gontane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222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n-heptane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349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Nitric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206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476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N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Nitric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2476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Nitric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22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2476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95CA9E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98755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</a:tbl>
          </a:graphicData>
        </a:graphic>
      </p:graphicFrame>
      <p:sp>
        <p:nvSpPr>
          <p:cNvPr id="8" name="object 6">
            <a:extLst>
              <a:ext uri="{FF2B5EF4-FFF2-40B4-BE49-F238E27FC236}">
                <a16:creationId xmlns:a16="http://schemas.microsoft.com/office/drawing/2014/main" id="{A0F6280B-FDD2-67CB-762C-4F73CF426351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126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85572" y="539750"/>
          <a:ext cx="6783065" cy="9085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00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71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84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71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71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719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3561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846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2164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96850">
                <a:tc gridSpan="13">
                  <a:txBody>
                    <a:bodyPr/>
                    <a:lstStyle/>
                    <a:p>
                      <a:pPr marL="67945">
                        <a:lnSpc>
                          <a:spcPts val="1430"/>
                        </a:lnSpc>
                        <a:spcBef>
                          <a:spcPts val="25"/>
                        </a:spcBef>
                      </a:pPr>
                      <a:r>
                        <a:rPr lang="en-IN" sz="1200" dirty="0">
                          <a:latin typeface="Arial MT"/>
                          <a:cs typeface="Arial MT"/>
                        </a:rPr>
                        <a:t>DARSUN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: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Commonly</a:t>
                      </a:r>
                      <a:r>
                        <a:rPr sz="1200" spc="-4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used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resin</a:t>
                      </a:r>
                      <a:r>
                        <a:rPr sz="1200" spc="-5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200" spc="-6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dirty="0">
                          <a:latin typeface="Arial MT"/>
                          <a:cs typeface="Arial MT"/>
                        </a:rPr>
                        <a:t>resistance</a:t>
                      </a:r>
                      <a:r>
                        <a:rPr sz="1200" spc="-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1200" spc="-10" dirty="0">
                          <a:latin typeface="Arial MT"/>
                          <a:cs typeface="Arial MT"/>
                        </a:rPr>
                        <a:t>table</a:t>
                      </a:r>
                      <a:endParaRPr sz="1200" dirty="0">
                        <a:latin typeface="Arial MT"/>
                        <a:cs typeface="Arial MT"/>
                      </a:endParaRPr>
                    </a:p>
                  </a:txBody>
                  <a:tcPr marL="0" marR="0" marT="31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95CA9E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rowSpan="2">
                  <a:txBody>
                    <a:bodyPr/>
                    <a:lstStyle/>
                    <a:p>
                      <a:pPr marL="67945" marR="397510">
                        <a:lnSpc>
                          <a:spcPts val="17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0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30810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0810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0175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9700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33350"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Nitric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70%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Nitrobenzene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Nitromethane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n-octane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O-dichlorobenzene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Cedar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oil-cinnamon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Mineral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494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Orange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1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Oxalic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Ozone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p-chlorophenone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P-dichlorobenzene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Perchloric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70%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Perchloric</a:t>
                      </a:r>
                      <a:r>
                        <a:rPr sz="10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Pervinyl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Phenol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Phenol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crystal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14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Phenol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liquid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Phosphoric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Phosphoric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85%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49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811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Picric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Pine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557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49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30%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811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811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Potassium</a:t>
                      </a:r>
                      <a:r>
                        <a:rPr sz="10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permanganate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49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811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Propane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Propionic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14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49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Propylene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25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Propylene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oxide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49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Pyridine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88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7480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2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Resorcin</a:t>
                      </a:r>
                      <a:r>
                        <a:rPr sz="10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5%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00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764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6446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419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Resorcinol</a:t>
                      </a:r>
                      <a:r>
                        <a:rPr sz="10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0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Saturated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495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8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Salicylic</a:t>
                      </a:r>
                      <a:r>
                        <a:rPr sz="10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aldehyde</a:t>
                      </a:r>
                      <a:endParaRPr sz="1000">
                        <a:latin typeface="Arial MT"/>
                        <a:cs typeface="Arial MT"/>
                      </a:endParaRPr>
                    </a:p>
                  </a:txBody>
                  <a:tcPr marL="0" marR="0" marT="501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000" dirty="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  <p:sp>
        <p:nvSpPr>
          <p:cNvPr id="10" name="object 6">
            <a:extLst>
              <a:ext uri="{FF2B5EF4-FFF2-40B4-BE49-F238E27FC236}">
                <a16:creationId xmlns:a16="http://schemas.microsoft.com/office/drawing/2014/main" id="{76E91F27-79D7-3FC1-B7A2-C119AAEA5795}"/>
              </a:ext>
            </a:extLst>
          </p:cNvPr>
          <p:cNvSpPr txBox="1"/>
          <p:nvPr/>
        </p:nvSpPr>
        <p:spPr>
          <a:xfrm>
            <a:off x="5503417" y="10130790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350" y="142875"/>
            <a:ext cx="867410" cy="219932"/>
          </a:xfrm>
          <a:prstGeom prst="rect">
            <a:avLst/>
          </a:prstGeom>
          <a:solidFill>
            <a:srgbClr val="F79546"/>
          </a:solidFill>
        </p:spPr>
        <p:txBody>
          <a:bodyPr vert="horz" wrap="square" lIns="0" tIns="4445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1585" y="142875"/>
            <a:ext cx="5922010" cy="273050"/>
          </a:xfrm>
          <a:custGeom>
            <a:avLst/>
            <a:gdLst/>
            <a:ahLst/>
            <a:cxnLst/>
            <a:rect l="l" t="t" r="r" b="b"/>
            <a:pathLst>
              <a:path w="5922009" h="273050">
                <a:moveTo>
                  <a:pt x="5922010" y="273050"/>
                </a:moveTo>
                <a:lnTo>
                  <a:pt x="0" y="273050"/>
                </a:lnTo>
                <a:lnTo>
                  <a:pt x="0" y="0"/>
                </a:lnTo>
                <a:lnTo>
                  <a:pt x="5922010" y="0"/>
                </a:lnTo>
                <a:lnTo>
                  <a:pt x="5922010" y="27305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87350" y="10118725"/>
            <a:ext cx="6786245" cy="291465"/>
          </a:xfrm>
          <a:custGeom>
            <a:avLst/>
            <a:gdLst/>
            <a:ahLst/>
            <a:cxnLst/>
            <a:rect l="l" t="t" r="r" b="b"/>
            <a:pathLst>
              <a:path w="6786245" h="291465">
                <a:moveTo>
                  <a:pt x="6786245" y="291465"/>
                </a:moveTo>
                <a:lnTo>
                  <a:pt x="0" y="291465"/>
                </a:lnTo>
                <a:lnTo>
                  <a:pt x="0" y="0"/>
                </a:lnTo>
                <a:lnTo>
                  <a:pt x="6786245" y="0"/>
                </a:lnTo>
                <a:lnTo>
                  <a:pt x="6786245" y="291465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4500" y="541134"/>
            <a:ext cx="40195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: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Commonly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used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resin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chemical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resistance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table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85572" y="744093"/>
          <a:ext cx="6714484" cy="90862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8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1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21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21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21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1211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1211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910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96850">
                <a:tc rowSpan="2">
                  <a:txBody>
                    <a:bodyPr/>
                    <a:lstStyle/>
                    <a:p>
                      <a:pPr marL="67945" marR="278130">
                        <a:lnSpc>
                          <a:spcPts val="17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100" spc="-7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76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1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1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4AACC5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13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81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Salicylaldehyde</a:t>
                      </a:r>
                      <a:r>
                        <a:rPr sz="1100" spc="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Powder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 marR="626745">
                        <a:lnSpc>
                          <a:spcPts val="1689"/>
                        </a:lnSpc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Salicylaldehyde</a:t>
                      </a:r>
                      <a:r>
                        <a:rPr sz="1100" spc="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Saturated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sec-butanol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Silicone</a:t>
                      </a:r>
                      <a:r>
                        <a:rPr sz="1100" spc="-7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Silver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acetate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Silver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nitrate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Aviation</a:t>
                      </a:r>
                      <a:r>
                        <a:rPr sz="1100" spc="-6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hydraulic</a:t>
                      </a:r>
                      <a:r>
                        <a:rPr sz="1100" spc="-4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oil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 marR="315595">
                        <a:lnSpc>
                          <a:spcPts val="17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Hydraulic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fluid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 acetate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7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5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carbonate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dichromate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1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1615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1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r>
                        <a:rPr sz="11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50%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hydroxide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4381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Sodium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hypochlorite</a:t>
                      </a:r>
                      <a:endParaRPr sz="1100">
                        <a:latin typeface="Arial MT"/>
                        <a:cs typeface="Arial MT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15%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E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137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Stearic</a:t>
                      </a:r>
                      <a:r>
                        <a:rPr sz="11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dioxide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Dry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gas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dioxide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Liquid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dioxide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moisture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</a:t>
                      </a:r>
                      <a:r>
                        <a:rPr sz="11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dioxide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</a:t>
                      </a:r>
                      <a:r>
                        <a:rPr sz="11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salts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6%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20%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30%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60%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96%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98%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Sulfuric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Tartaric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TCA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Tertiary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butanol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tetrahydrofuran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THF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Thionyl</a:t>
                      </a:r>
                      <a:r>
                        <a:rPr sz="1100" spc="-5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Iodine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tincture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Toluene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</a:tbl>
          </a:graphicData>
        </a:graphic>
      </p:graphicFrame>
      <p:sp>
        <p:nvSpPr>
          <p:cNvPr id="9" name="object 6">
            <a:extLst>
              <a:ext uri="{FF2B5EF4-FFF2-40B4-BE49-F238E27FC236}">
                <a16:creationId xmlns:a16="http://schemas.microsoft.com/office/drawing/2014/main" id="{9DBB71DF-C3F2-F102-2349-CC618FD39C19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7350" y="142875"/>
            <a:ext cx="6883400" cy="247015"/>
            <a:chOff x="387350" y="142875"/>
            <a:chExt cx="6883400" cy="247015"/>
          </a:xfrm>
        </p:grpSpPr>
        <p:sp>
          <p:nvSpPr>
            <p:cNvPr id="3" name="object 3"/>
            <p:cNvSpPr/>
            <p:nvPr/>
          </p:nvSpPr>
          <p:spPr>
            <a:xfrm>
              <a:off x="387350" y="142875"/>
              <a:ext cx="5963920" cy="247015"/>
            </a:xfrm>
            <a:custGeom>
              <a:avLst/>
              <a:gdLst/>
              <a:ahLst/>
              <a:cxnLst/>
              <a:rect l="l" t="t" r="r" b="b"/>
              <a:pathLst>
                <a:path w="5963920" h="247015">
                  <a:moveTo>
                    <a:pt x="5963920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5963920" y="0"/>
                  </a:lnTo>
                  <a:lnTo>
                    <a:pt x="5963920" y="247015"/>
                  </a:lnTo>
                  <a:close/>
                </a:path>
              </a:pathLst>
            </a:custGeom>
            <a:solidFill>
              <a:srgbClr val="3595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348095" y="142875"/>
              <a:ext cx="922655" cy="247015"/>
            </a:xfrm>
            <a:custGeom>
              <a:avLst/>
              <a:gdLst/>
              <a:ahLst/>
              <a:cxnLst/>
              <a:rect l="l" t="t" r="r" b="b"/>
              <a:pathLst>
                <a:path w="922654" h="247015">
                  <a:moveTo>
                    <a:pt x="922654" y="247015"/>
                  </a:moveTo>
                  <a:lnTo>
                    <a:pt x="0" y="247015"/>
                  </a:lnTo>
                  <a:lnTo>
                    <a:pt x="0" y="0"/>
                  </a:lnTo>
                  <a:lnTo>
                    <a:pt x="922654" y="0"/>
                  </a:lnTo>
                  <a:lnTo>
                    <a:pt x="922654" y="247015"/>
                  </a:lnTo>
                  <a:close/>
                </a:path>
              </a:pathLst>
            </a:custGeom>
            <a:solidFill>
              <a:srgbClr val="F79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445250" y="121920"/>
            <a:ext cx="769619" cy="22890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en-IN" sz="14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DARSUN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88620" y="10119995"/>
            <a:ext cx="6783070" cy="288290"/>
          </a:xfrm>
          <a:custGeom>
            <a:avLst/>
            <a:gdLst/>
            <a:ahLst/>
            <a:cxnLst/>
            <a:rect l="l" t="t" r="r" b="b"/>
            <a:pathLst>
              <a:path w="6783070" h="288290">
                <a:moveTo>
                  <a:pt x="6783070" y="288290"/>
                </a:moveTo>
                <a:lnTo>
                  <a:pt x="0" y="288290"/>
                </a:lnTo>
                <a:lnTo>
                  <a:pt x="0" y="0"/>
                </a:lnTo>
                <a:lnTo>
                  <a:pt x="6783070" y="0"/>
                </a:lnTo>
                <a:lnTo>
                  <a:pt x="6783070" y="288290"/>
                </a:lnTo>
                <a:close/>
              </a:path>
            </a:pathLst>
          </a:custGeom>
          <a:solidFill>
            <a:srgbClr val="3595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692639" y="10104234"/>
            <a:ext cx="1866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500" y="528955"/>
            <a:ext cx="40957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1200" dirty="0">
                <a:latin typeface="Arial MT"/>
                <a:cs typeface="Arial MT"/>
              </a:rPr>
              <a:t>DARSUN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: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Commonly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used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resin</a:t>
            </a:r>
            <a:r>
              <a:rPr sz="1200" spc="-55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chemical</a:t>
            </a:r>
            <a:r>
              <a:rPr sz="1200" spc="-60" dirty="0">
                <a:latin typeface="Arial MT"/>
                <a:cs typeface="Arial MT"/>
              </a:rPr>
              <a:t> </a:t>
            </a:r>
            <a:r>
              <a:rPr sz="1200" dirty="0">
                <a:latin typeface="Arial MT"/>
                <a:cs typeface="Arial MT"/>
              </a:rPr>
              <a:t>resistance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table</a:t>
            </a:r>
            <a:endParaRPr sz="1200" dirty="0">
              <a:latin typeface="Arial MT"/>
              <a:cs typeface="Arial MT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85572" y="738378"/>
          <a:ext cx="6642733" cy="42227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49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70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76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70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070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070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0703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0767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407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1275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250">
                <a:tc rowSpan="2">
                  <a:txBody>
                    <a:bodyPr/>
                    <a:lstStyle/>
                    <a:p>
                      <a:pPr marL="67945" marR="268605">
                        <a:lnSpc>
                          <a:spcPts val="1689"/>
                        </a:lnSpc>
                        <a:spcBef>
                          <a:spcPts val="2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Chemical</a:t>
                      </a:r>
                      <a:r>
                        <a:rPr sz="1100" spc="-7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name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Temperature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for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use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℃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LDPE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2606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0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HDPE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PP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PET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PC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25" dirty="0">
                          <a:solidFill>
                            <a:srgbClr val="FFFFFF"/>
                          </a:solidFill>
                          <a:latin typeface="Microsoft YaHei Light"/>
                          <a:cs typeface="Microsoft YaHei Light"/>
                        </a:rPr>
                        <a:t>PS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4AACC5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4AACC5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20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5" dirty="0">
                          <a:latin typeface="Microsoft YaHei Light"/>
                          <a:cs typeface="Microsoft YaHei Light"/>
                        </a:rPr>
                        <a:t>50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4AACC5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Buffer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pH11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Buffer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pH7.0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Trisodium</a:t>
                      </a:r>
                      <a:r>
                        <a:rPr sz="1100" spc="-7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phosphate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Turpentine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undecanol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Urea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Vinylidene</a:t>
                      </a:r>
                      <a:r>
                        <a:rPr sz="1100" spc="1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xylene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Zinc</a:t>
                      </a:r>
                      <a:r>
                        <a:rPr sz="1100" spc="-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chloride</a:t>
                      </a:r>
                      <a:r>
                        <a:rPr sz="1100" spc="-3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Zinc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stearate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Zinc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sulfate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-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10%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Tributyl</a:t>
                      </a:r>
                      <a:r>
                        <a:rPr sz="1100" spc="-4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citrate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Trichloroacetic</a:t>
                      </a:r>
                      <a:r>
                        <a:rPr sz="1100" spc="5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acid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M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Trichloroethane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55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Trichloroethylene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U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Triethylene</a:t>
                      </a:r>
                      <a:r>
                        <a:rPr sz="1100" spc="-6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1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3F1D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2250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Tripropylene</a:t>
                      </a:r>
                      <a:r>
                        <a:rPr sz="1100" spc="-75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 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Arial MT"/>
                          <a:cs typeface="Arial MT"/>
                        </a:rPr>
                        <a:t>glycol</a:t>
                      </a:r>
                      <a:endParaRPr sz="1100">
                        <a:latin typeface="Arial MT"/>
                        <a:cs typeface="Arial MT"/>
                      </a:endParaRPr>
                    </a:p>
                  </a:txBody>
                  <a:tcPr marL="0" marR="0" marT="368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95CA9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G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1100" spc="-50" dirty="0">
                          <a:latin typeface="Microsoft YaHei Light"/>
                          <a:cs typeface="Microsoft YaHei Light"/>
                        </a:rPr>
                        <a:t>S</a:t>
                      </a:r>
                      <a:endParaRPr sz="1100">
                        <a:latin typeface="Microsoft YaHei Light"/>
                        <a:cs typeface="Microsoft YaHei Light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EFFA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44500" y="5064239"/>
            <a:ext cx="6216650" cy="17792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dirty="0">
                <a:latin typeface="Microsoft YaHei Light"/>
                <a:cs typeface="Microsoft YaHei Light"/>
              </a:rPr>
              <a:t>S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Meet: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Continuous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exposure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for</a:t>
            </a:r>
            <a:r>
              <a:rPr sz="1100" spc="-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more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than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30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days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without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spc="-10" dirty="0">
                <a:latin typeface="Microsoft YaHei Light"/>
                <a:cs typeface="Microsoft YaHei Light"/>
              </a:rPr>
              <a:t>damage</a:t>
            </a:r>
            <a:endParaRPr sz="1100">
              <a:latin typeface="Microsoft YaHei Light"/>
              <a:cs typeface="Microsoft YaHei Light"/>
            </a:endParaRPr>
          </a:p>
          <a:p>
            <a:pPr marL="12700" marR="5080">
              <a:lnSpc>
                <a:spcPct val="236400"/>
              </a:lnSpc>
            </a:pPr>
            <a:r>
              <a:rPr sz="1100" dirty="0">
                <a:latin typeface="Microsoft YaHei Light"/>
                <a:cs typeface="Microsoft YaHei Light"/>
              </a:rPr>
              <a:t>G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Generally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satisfied:</a:t>
            </a:r>
            <a:r>
              <a:rPr sz="1100" spc="-3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Sustained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exposure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for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more</a:t>
            </a:r>
            <a:r>
              <a:rPr sz="1100" spc="-3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than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30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days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with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no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or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minimal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spc="-10" dirty="0">
                <a:latin typeface="Microsoft YaHei Light"/>
                <a:cs typeface="Microsoft YaHei Light"/>
              </a:rPr>
              <a:t>damage </a:t>
            </a:r>
            <a:r>
              <a:rPr sz="1100" dirty="0">
                <a:latin typeface="Microsoft YaHei Light"/>
                <a:cs typeface="Microsoft YaHei Light"/>
              </a:rPr>
              <a:t>M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not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quite</a:t>
            </a:r>
            <a:r>
              <a:rPr sz="1100" spc="-3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satisfied: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Sustained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contact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for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more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than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7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days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with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some</a:t>
            </a:r>
            <a:r>
              <a:rPr sz="1100" spc="-10" dirty="0">
                <a:latin typeface="Microsoft YaHei Light"/>
                <a:cs typeface="Microsoft YaHei Light"/>
              </a:rPr>
              <a:t> damage</a:t>
            </a:r>
            <a:endParaRPr sz="110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1800"/>
              </a:spcBef>
            </a:pPr>
            <a:r>
              <a:rPr sz="1100" dirty="0">
                <a:latin typeface="Microsoft YaHei Light"/>
                <a:cs typeface="Microsoft YaHei Light"/>
              </a:rPr>
              <a:t>U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20" dirty="0">
                <a:latin typeface="Microsoft YaHei Light"/>
                <a:cs typeface="Microsoft YaHei Light"/>
              </a:rPr>
              <a:t>--</a:t>
            </a:r>
            <a:r>
              <a:rPr sz="1100" dirty="0">
                <a:latin typeface="Microsoft YaHei Light"/>
                <a:cs typeface="Microsoft YaHei Light"/>
              </a:rPr>
              <a:t>-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Not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satisfied: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Damage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may</a:t>
            </a:r>
            <a:r>
              <a:rPr sz="1100" spc="-3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occur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immediately.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Do</a:t>
            </a:r>
            <a:r>
              <a:rPr sz="1100" spc="-3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not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continue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to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spc="-20" dirty="0">
                <a:latin typeface="Microsoft YaHei Light"/>
                <a:cs typeface="Microsoft YaHei Light"/>
              </a:rPr>
              <a:t>use.</a:t>
            </a:r>
            <a:endParaRPr sz="1100">
              <a:latin typeface="Microsoft YaHei Light"/>
              <a:cs typeface="Microsoft YaHei Light"/>
            </a:endParaRPr>
          </a:p>
          <a:p>
            <a:pPr marL="12700">
              <a:lnSpc>
                <a:spcPct val="100000"/>
              </a:lnSpc>
              <a:spcBef>
                <a:spcPts val="1800"/>
              </a:spcBef>
            </a:pPr>
            <a:r>
              <a:rPr sz="1100" dirty="0">
                <a:latin typeface="Microsoft YaHei Light"/>
                <a:cs typeface="Microsoft YaHei Light"/>
              </a:rPr>
              <a:t>Note:</a:t>
            </a:r>
            <a:r>
              <a:rPr sz="1100" spc="-3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Due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to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different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use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conditions</a:t>
            </a:r>
            <a:r>
              <a:rPr sz="1100" spc="-2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and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processes,</a:t>
            </a:r>
            <a:r>
              <a:rPr sz="1100" spc="-1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the</a:t>
            </a:r>
            <a:r>
              <a:rPr sz="1100" spc="-3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actual</a:t>
            </a:r>
            <a:r>
              <a:rPr sz="1100" spc="-2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use</a:t>
            </a:r>
            <a:r>
              <a:rPr sz="1100" spc="-35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effect</a:t>
            </a:r>
            <a:r>
              <a:rPr sz="1100" spc="-10" dirty="0">
                <a:latin typeface="Microsoft YaHei Light"/>
                <a:cs typeface="Microsoft YaHei Light"/>
              </a:rPr>
              <a:t> </a:t>
            </a:r>
            <a:r>
              <a:rPr sz="1100" dirty="0">
                <a:latin typeface="Microsoft YaHei Light"/>
                <a:cs typeface="Microsoft YaHei Light"/>
              </a:rPr>
              <a:t>shall</a:t>
            </a:r>
            <a:r>
              <a:rPr sz="1100" spc="-10" dirty="0">
                <a:latin typeface="Microsoft YaHei Light"/>
                <a:cs typeface="Microsoft YaHei Light"/>
              </a:rPr>
              <a:t> prevail.</a:t>
            </a:r>
            <a:endParaRPr sz="1100">
              <a:latin typeface="Microsoft YaHei Light"/>
              <a:cs typeface="Microsoft YaHei Light"/>
            </a:endParaRPr>
          </a:p>
        </p:txBody>
      </p:sp>
      <p:sp>
        <p:nvSpPr>
          <p:cNvPr id="12" name="object 6">
            <a:extLst>
              <a:ext uri="{FF2B5EF4-FFF2-40B4-BE49-F238E27FC236}">
                <a16:creationId xmlns:a16="http://schemas.microsoft.com/office/drawing/2014/main" id="{6AD30999-7799-7F55-B307-C93476507243}"/>
              </a:ext>
            </a:extLst>
          </p:cNvPr>
          <p:cNvSpPr txBox="1"/>
          <p:nvPr/>
        </p:nvSpPr>
        <p:spPr>
          <a:xfrm>
            <a:off x="405765" y="10135616"/>
            <a:ext cx="18732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270"/>
              </a:spcBef>
            </a:pPr>
            <a:r>
              <a:rPr lang="en-US" sz="1200" dirty="0">
                <a:solidFill>
                  <a:schemeClr val="bg1"/>
                </a:solidFill>
                <a:latin typeface="Microsoft YaHei Light"/>
                <a:cs typeface="Microsoft YaHei Light"/>
              </a:rPr>
              <a:t>DARSUN SCIENTIFIC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76689" y="0"/>
            <a:ext cx="7403123" cy="10693400"/>
            <a:chOff x="159657" y="0"/>
            <a:chExt cx="6858000" cy="9906000"/>
          </a:xfrm>
        </p:grpSpPr>
        <p:pic>
          <p:nvPicPr>
            <p:cNvPr id="6" name="Picture 2"/>
            <p:cNvPicPr>
              <a:picLocks noChangeAspect="1" noChangeArrowheads="1"/>
            </p:cNvPicPr>
            <p:nvPr/>
          </p:nvPicPr>
          <p:blipFill>
            <a:blip r:embed="rId2" cstate="print">
              <a:lum bright="28000" contrast="-4000"/>
            </a:blip>
            <a:srcRect b="10492"/>
            <a:stretch>
              <a:fillRect/>
            </a:stretch>
          </p:blipFill>
          <p:spPr bwMode="auto">
            <a:xfrm>
              <a:off x="159657" y="0"/>
              <a:ext cx="6858000" cy="9906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" name="Rectangle 6"/>
            <p:cNvSpPr/>
            <p:nvPr/>
          </p:nvSpPr>
          <p:spPr>
            <a:xfrm>
              <a:off x="159657" y="0"/>
              <a:ext cx="6858000" cy="9906000"/>
            </a:xfrm>
            <a:prstGeom prst="rect">
              <a:avLst/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4914900" y="9181396"/>
            <a:ext cx="1600200" cy="52740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AB7A4149-C2B4-460C-B439-9E2D717109B3}" type="slidenum">
              <a:rPr lang="en-US" smtClean="0"/>
              <a:pPr/>
              <a:t>126</a:t>
            </a:fld>
            <a:endParaRPr lang="en-US"/>
          </a:p>
        </p:txBody>
      </p:sp>
      <p:sp>
        <p:nvSpPr>
          <p:cNvPr id="15" name="object 9">
            <a:extLst>
              <a:ext uri="{FF2B5EF4-FFF2-40B4-BE49-F238E27FC236}">
                <a16:creationId xmlns:a16="http://schemas.microsoft.com/office/drawing/2014/main" id="{DF1787AA-6228-9A6A-18E1-BB9F3E17CF2B}"/>
              </a:ext>
            </a:extLst>
          </p:cNvPr>
          <p:cNvSpPr txBox="1"/>
          <p:nvPr/>
        </p:nvSpPr>
        <p:spPr>
          <a:xfrm>
            <a:off x="728359" y="9156781"/>
            <a:ext cx="3959859" cy="1175959"/>
          </a:xfrm>
          <a:prstGeom prst="rect">
            <a:avLst/>
          </a:prstGeom>
        </p:spPr>
        <p:txBody>
          <a:bodyPr vert="horz" wrap="square" lIns="0" tIns="12442" rIns="0" bIns="0" rtlCol="0">
            <a:spAutoFit/>
          </a:bodyPr>
          <a:lstStyle/>
          <a:p>
            <a:pPr marR="5484"/>
            <a:r>
              <a:rPr lang="en-US" sz="1080" dirty="0">
                <a:latin typeface="Roboto" pitchFamily="2" charset="0"/>
                <a:ea typeface="Roboto" pitchFamily="2" charset="0"/>
                <a:cs typeface="Arial" pitchFamily="34" charset="0"/>
              </a:rPr>
              <a:t>21b Lawler Drive, </a:t>
            </a:r>
          </a:p>
          <a:p>
            <a:pPr marR="5484"/>
            <a:r>
              <a:rPr lang="en-US" sz="1080" dirty="0">
                <a:latin typeface="Roboto" pitchFamily="2" charset="0"/>
                <a:ea typeface="Roboto" pitchFamily="2" charset="0"/>
                <a:cs typeface="Arial" pitchFamily="34" charset="0"/>
              </a:rPr>
              <a:t>Oran Park, NSW, 2570, </a:t>
            </a:r>
          </a:p>
          <a:p>
            <a:pPr marR="5484"/>
            <a:r>
              <a:rPr lang="en-US" sz="1080" dirty="0">
                <a:latin typeface="Roboto" pitchFamily="2" charset="0"/>
                <a:ea typeface="Roboto" pitchFamily="2" charset="0"/>
                <a:cs typeface="Arial" pitchFamily="34" charset="0"/>
              </a:rPr>
              <a:t>Australia</a:t>
            </a:r>
          </a:p>
          <a:p>
            <a:pPr marR="5484"/>
            <a:endParaRPr lang="en-US" sz="1080" dirty="0">
              <a:latin typeface="Roboto" pitchFamily="2" charset="0"/>
              <a:ea typeface="Roboto" pitchFamily="2" charset="0"/>
              <a:cs typeface="Arial" pitchFamily="34" charset="0"/>
            </a:endParaRPr>
          </a:p>
          <a:p>
            <a:pPr marR="5484"/>
            <a:r>
              <a:rPr lang="en-US" sz="1080" b="1" dirty="0">
                <a:latin typeface="Roboto" pitchFamily="2" charset="0"/>
                <a:ea typeface="Roboto" pitchFamily="2" charset="0"/>
                <a:cs typeface="Arial" pitchFamily="34" charset="0"/>
              </a:rPr>
              <a:t>www.darsunscientific.com</a:t>
            </a:r>
          </a:p>
          <a:p>
            <a:pPr marR="5484"/>
            <a:r>
              <a:rPr lang="en-US" sz="1080" dirty="0">
                <a:latin typeface="Roboto" pitchFamily="2" charset="0"/>
                <a:ea typeface="Roboto" pitchFamily="2" charset="0"/>
                <a:cs typeface="Arial" pitchFamily="34" charset="0"/>
              </a:rPr>
              <a:t>Email us at </a:t>
            </a:r>
            <a:r>
              <a:rPr lang="en-US" sz="1080" b="1" dirty="0">
                <a:latin typeface="Roboto" pitchFamily="2" charset="0"/>
                <a:ea typeface="Roboto" pitchFamily="2" charset="0"/>
                <a:cs typeface="Arial" pitchFamily="34" charset="0"/>
              </a:rPr>
              <a:t>Info@darsunscientific.com</a:t>
            </a:r>
          </a:p>
          <a:p>
            <a:pPr marR="5484"/>
            <a:r>
              <a:rPr lang="en-US" sz="1080" dirty="0">
                <a:latin typeface="Roboto" pitchFamily="2" charset="0"/>
                <a:ea typeface="Roboto" pitchFamily="2" charset="0"/>
                <a:cs typeface="Arial" pitchFamily="34" charset="0"/>
              </a:rPr>
              <a:t>Or call </a:t>
            </a:r>
            <a:r>
              <a:rPr lang="en-US" sz="1080" b="1" dirty="0">
                <a:latin typeface="Roboto" pitchFamily="2" charset="0"/>
                <a:ea typeface="Roboto" pitchFamily="2" charset="0"/>
                <a:cs typeface="Arial" pitchFamily="34" charset="0"/>
              </a:rPr>
              <a:t> +61-283135514, +61-430583632</a:t>
            </a:r>
          </a:p>
        </p:txBody>
      </p:sp>
      <p:pic>
        <p:nvPicPr>
          <p:cNvPr id="16" name="object 6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28359" y="8345548"/>
            <a:ext cx="2423399" cy="692420"/>
          </a:xfrm>
          <a:prstGeom prst="rect">
            <a:avLst/>
          </a:prstGeom>
        </p:spPr>
      </p:pic>
      <p:pic>
        <p:nvPicPr>
          <p:cNvPr id="12" name="Picture 11" descr="rotate-graphic.png"/>
          <p:cNvPicPr>
            <a:picLocks noChangeAspect="1"/>
          </p:cNvPicPr>
          <p:nvPr/>
        </p:nvPicPr>
        <p:blipFill>
          <a:blip r:embed="rId4" cstate="print">
            <a:duotone>
              <a:prstClr val="black"/>
              <a:schemeClr val="accent2">
                <a:tint val="45000"/>
                <a:satMod val="400000"/>
              </a:schemeClr>
            </a:duotone>
            <a:lum bright="13000"/>
          </a:blip>
          <a:stretch>
            <a:fillRect/>
          </a:stretch>
        </p:blipFill>
        <p:spPr>
          <a:xfrm>
            <a:off x="4781644" y="-2490140"/>
            <a:ext cx="5162602" cy="5088453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FFF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277</TotalTime>
  <Words>42999</Words>
  <Application>Microsoft Office PowerPoint</Application>
  <PresentationFormat>Custom</PresentationFormat>
  <Paragraphs>11066</Paragraphs>
  <Slides>126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126</vt:i4>
      </vt:variant>
    </vt:vector>
  </HeadingPairs>
  <TitlesOfParts>
    <vt:vector size="138" baseType="lpstr">
      <vt:lpstr>Microsoft YaHei Light</vt:lpstr>
      <vt:lpstr>SimSun</vt:lpstr>
      <vt:lpstr>Arial</vt:lpstr>
      <vt:lpstr>Arial MT</vt:lpstr>
      <vt:lpstr>Calibri</vt:lpstr>
      <vt:lpstr>Candara</vt:lpstr>
      <vt:lpstr>Microsoft Sans Serif</vt:lpstr>
      <vt:lpstr>Montserrat</vt:lpstr>
      <vt:lpstr>Roboto</vt:lpstr>
      <vt:lpstr>Times New Roman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咕咕</dc:creator>
  <dc:description/>
  <cp:lastModifiedBy>Administrator</cp:lastModifiedBy>
  <cp:revision>7</cp:revision>
  <dcterms:created xsi:type="dcterms:W3CDTF">2025-01-21T14:15:07Z</dcterms:created>
  <dcterms:modified xsi:type="dcterms:W3CDTF">2025-02-19T06:56:36Z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2024-04-15T00:00:00Z</vt:filetime>
  </property>
  <property fmtid="{D5CDD505-2E9C-101B-9397-08002B2CF9AE}" pid="3" name="Creator">
    <vt:lpwstr>WPS 文字</vt:lpwstr>
  </property>
  <property fmtid="{D5CDD505-2E9C-101B-9397-08002B2CF9AE}" pid="4" name="LastSaved">
    <vt:filetime>2025-01-21T00:00:00Z</vt:filetime>
  </property>
  <property fmtid="{D5CDD505-2E9C-101B-9397-08002B2CF9AE}" pid="5" name="SourceModified">
    <vt:lpwstr>D:20240415160446+08'04'</vt:lpwstr>
  </property>
</Properties>
</file>